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6"/>
  </p:handoutMasterIdLst>
  <p:sldIdLst>
    <p:sldId id="262" r:id="rId2"/>
    <p:sldId id="258" r:id="rId3"/>
    <p:sldId id="259" r:id="rId4"/>
    <p:sldId id="261" r:id="rId5"/>
  </p:sldIdLst>
  <p:sldSz cx="9144000" cy="6858000" type="screen4x3"/>
  <p:notesSz cx="6797675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411" autoAdjust="0"/>
    <p:restoredTop sz="94660"/>
  </p:normalViewPr>
  <p:slideViewPr>
    <p:cSldViewPr>
      <p:cViewPr varScale="1">
        <p:scale>
          <a:sx n="80" d="100"/>
          <a:sy n="80" d="100"/>
        </p:scale>
        <p:origin x="1690" y="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F0E9D62-E05B-467B-9B5A-F6F04A80C1EB}" type="datetimeFigureOut">
              <a:rPr lang="en-GB" smtClean="0"/>
              <a:t>09/08/2019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7417FAD-37BD-4EFE-B515-AC7063BAF86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3748875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09-Aug-19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40"/>
          <p:cNvGrpSpPr/>
          <p:nvPr/>
        </p:nvGrpSpPr>
        <p:grpSpPr>
          <a:xfrm>
            <a:off x="895568" y="550483"/>
            <a:ext cx="7688362" cy="501491"/>
            <a:chOff x="541238" y="2652147"/>
            <a:chExt cx="7688362" cy="501491"/>
          </a:xfrm>
        </p:grpSpPr>
        <p:cxnSp>
          <p:nvCxnSpPr>
            <p:cNvPr id="10" name="Straight Connector 9"/>
            <p:cNvCxnSpPr/>
            <p:nvPr/>
          </p:nvCxnSpPr>
          <p:spPr>
            <a:xfrm>
              <a:off x="541238" y="3023577"/>
              <a:ext cx="7688362" cy="0"/>
            </a:xfrm>
            <a:prstGeom prst="line">
              <a:avLst/>
            </a:prstGeom>
            <a:ln w="5715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1" name="Group 20"/>
            <p:cNvGrpSpPr/>
            <p:nvPr/>
          </p:nvGrpSpPr>
          <p:grpSpPr>
            <a:xfrm>
              <a:off x="1033830" y="2909277"/>
              <a:ext cx="1066800" cy="228600"/>
              <a:chOff x="1116330" y="2899410"/>
              <a:chExt cx="1066800" cy="228600"/>
            </a:xfrm>
          </p:grpSpPr>
          <p:sp>
            <p:nvSpPr>
              <p:cNvPr id="4" name="Rectangle 3"/>
              <p:cNvSpPr/>
              <p:nvPr/>
            </p:nvSpPr>
            <p:spPr>
              <a:xfrm>
                <a:off x="1116330" y="2899410"/>
                <a:ext cx="1066800" cy="228600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" name="TextBox 5"/>
              <p:cNvSpPr txBox="1"/>
              <p:nvPr/>
            </p:nvSpPr>
            <p:spPr>
              <a:xfrm>
                <a:off x="1116330" y="2905988"/>
                <a:ext cx="106680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>
                    <a:latin typeface="Segoe UI" panose="020B0502040204020203" pitchFamily="34" charset="0"/>
                    <a:cs typeface="Segoe UI" panose="020B0502040204020203" pitchFamily="34" charset="0"/>
                  </a:rPr>
                  <a:t>h</a:t>
                </a:r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omology arm 1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sp>
          <p:nvSpPr>
            <p:cNvPr id="7" name="Rectangle 6"/>
            <p:cNvSpPr/>
            <p:nvPr/>
          </p:nvSpPr>
          <p:spPr>
            <a:xfrm>
              <a:off x="6082665" y="2909277"/>
              <a:ext cx="1066800" cy="228600"/>
            </a:xfrm>
            <a:prstGeom prst="rect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6085469" y="2915855"/>
              <a:ext cx="1063995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h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omology arm 2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4" name="Rectangle 13"/>
            <p:cNvSpPr/>
            <p:nvPr/>
          </p:nvSpPr>
          <p:spPr>
            <a:xfrm>
              <a:off x="2236470" y="2909277"/>
              <a:ext cx="108000" cy="228600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2113305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8" name="TextBox 17"/>
            <p:cNvSpPr txBox="1"/>
            <p:nvPr/>
          </p:nvSpPr>
          <p:spPr>
            <a:xfrm>
              <a:off x="2319705" y="2664916"/>
              <a:ext cx="34539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0" name="Isosceles Triangle 19"/>
            <p:cNvSpPr/>
            <p:nvPr/>
          </p:nvSpPr>
          <p:spPr>
            <a:xfrm rot="16200000">
              <a:off x="2377200" y="2969578"/>
              <a:ext cx="230400" cy="108000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" name="Isosceles Triangle 22"/>
            <p:cNvSpPr/>
            <p:nvPr/>
          </p:nvSpPr>
          <p:spPr>
            <a:xfrm rot="5400000" flipH="1">
              <a:off x="3825000" y="2970477"/>
              <a:ext cx="230400" cy="108000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" name="Rectangle 23"/>
            <p:cNvSpPr/>
            <p:nvPr/>
          </p:nvSpPr>
          <p:spPr>
            <a:xfrm>
              <a:off x="4121100" y="2925038"/>
              <a:ext cx="108000" cy="228600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3997935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6" name="TextBox 25"/>
            <p:cNvSpPr txBox="1"/>
            <p:nvPr/>
          </p:nvSpPr>
          <p:spPr>
            <a:xfrm>
              <a:off x="3745230" y="2664916"/>
              <a:ext cx="34539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grpSp>
          <p:nvGrpSpPr>
            <p:cNvPr id="30" name="Group 29"/>
            <p:cNvGrpSpPr/>
            <p:nvPr/>
          </p:nvGrpSpPr>
          <p:grpSpPr>
            <a:xfrm>
              <a:off x="2660625" y="2913667"/>
              <a:ext cx="1084604" cy="230401"/>
              <a:chOff x="2660625" y="2913667"/>
              <a:chExt cx="1084604" cy="230401"/>
            </a:xfrm>
          </p:grpSpPr>
          <p:sp>
            <p:nvSpPr>
              <p:cNvPr id="11" name="Rectangle 10"/>
              <p:cNvSpPr/>
              <p:nvPr/>
            </p:nvSpPr>
            <p:spPr>
              <a:xfrm>
                <a:off x="2767964" y="2913667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2" name="TextBox 11"/>
              <p:cNvSpPr txBox="1"/>
              <p:nvPr/>
            </p:nvSpPr>
            <p:spPr>
              <a:xfrm>
                <a:off x="2863799" y="2921145"/>
                <a:ext cx="773429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err="1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polyA</a:t>
                </a:r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 (3x)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  <p:sp>
            <p:nvSpPr>
              <p:cNvPr id="27" name="Isosceles Triangle 26"/>
              <p:cNvSpPr/>
              <p:nvPr/>
            </p:nvSpPr>
            <p:spPr>
              <a:xfrm rot="16200000">
                <a:off x="2599425" y="2974868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" name="Isosceles Triangle 28"/>
              <p:cNvSpPr/>
              <p:nvPr/>
            </p:nvSpPr>
            <p:spPr>
              <a:xfrm rot="16200000">
                <a:off x="3576029" y="2974868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31" name="Isosceles Triangle 30"/>
            <p:cNvSpPr/>
            <p:nvPr/>
          </p:nvSpPr>
          <p:spPr>
            <a:xfrm rot="16200000">
              <a:off x="4287556" y="2974868"/>
              <a:ext cx="230400" cy="108000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4229100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FRT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3" name="Isosceles Triangle 32"/>
            <p:cNvSpPr/>
            <p:nvPr/>
          </p:nvSpPr>
          <p:spPr>
            <a:xfrm rot="16200000">
              <a:off x="5789595" y="2962099"/>
              <a:ext cx="230400" cy="108000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5731139" y="2652147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FRT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grpSp>
          <p:nvGrpSpPr>
            <p:cNvPr id="35" name="Group 34"/>
            <p:cNvGrpSpPr/>
            <p:nvPr/>
          </p:nvGrpSpPr>
          <p:grpSpPr>
            <a:xfrm>
              <a:off x="4583430" y="2909277"/>
              <a:ext cx="1084604" cy="230401"/>
              <a:chOff x="2660625" y="2913667"/>
              <a:chExt cx="1084604" cy="230401"/>
            </a:xfrm>
          </p:grpSpPr>
          <p:sp>
            <p:nvSpPr>
              <p:cNvPr id="36" name="Rectangle 35"/>
              <p:cNvSpPr/>
              <p:nvPr/>
            </p:nvSpPr>
            <p:spPr>
              <a:xfrm>
                <a:off x="2767964" y="2913667"/>
                <a:ext cx="977265" cy="230400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7" name="TextBox 36"/>
              <p:cNvSpPr txBox="1"/>
              <p:nvPr/>
            </p:nvSpPr>
            <p:spPr>
              <a:xfrm>
                <a:off x="2863799" y="2921145"/>
                <a:ext cx="773429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puroR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  <p:sp>
            <p:nvSpPr>
              <p:cNvPr id="38" name="Isosceles Triangle 37"/>
              <p:cNvSpPr/>
              <p:nvPr/>
            </p:nvSpPr>
            <p:spPr>
              <a:xfrm rot="16200000">
                <a:off x="2599425" y="2974868"/>
                <a:ext cx="230400" cy="108000"/>
              </a:xfrm>
              <a:prstGeom prst="triangle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9" name="Isosceles Triangle 38"/>
              <p:cNvSpPr/>
              <p:nvPr/>
            </p:nvSpPr>
            <p:spPr>
              <a:xfrm rot="16200000">
                <a:off x="3576029" y="2974868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sp>
        <p:nvSpPr>
          <p:cNvPr id="48" name="5-Point Star 47"/>
          <p:cNvSpPr/>
          <p:nvPr/>
        </p:nvSpPr>
        <p:spPr>
          <a:xfrm>
            <a:off x="1143000" y="850814"/>
            <a:ext cx="144000" cy="144000"/>
          </a:xfrm>
          <a:prstGeom prst="star5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5-Point Star 48"/>
          <p:cNvSpPr/>
          <p:nvPr/>
        </p:nvSpPr>
        <p:spPr>
          <a:xfrm>
            <a:off x="7620000" y="846174"/>
            <a:ext cx="144000" cy="144000"/>
          </a:xfrm>
          <a:prstGeom prst="star5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5-Point Star 49"/>
          <p:cNvSpPr/>
          <p:nvPr/>
        </p:nvSpPr>
        <p:spPr>
          <a:xfrm>
            <a:off x="7764000" y="846174"/>
            <a:ext cx="144000" cy="144000"/>
          </a:xfrm>
          <a:prstGeom prst="star5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13" name="Group 12"/>
          <p:cNvGrpSpPr/>
          <p:nvPr/>
        </p:nvGrpSpPr>
        <p:grpSpPr>
          <a:xfrm>
            <a:off x="648137" y="1371600"/>
            <a:ext cx="7663159" cy="376470"/>
            <a:chOff x="648137" y="1371600"/>
            <a:chExt cx="7663159" cy="376470"/>
          </a:xfrm>
        </p:grpSpPr>
        <p:grpSp>
          <p:nvGrpSpPr>
            <p:cNvPr id="54" name="Group 53"/>
            <p:cNvGrpSpPr/>
            <p:nvPr/>
          </p:nvGrpSpPr>
          <p:grpSpPr>
            <a:xfrm>
              <a:off x="648137" y="1371600"/>
              <a:ext cx="494863" cy="376470"/>
              <a:chOff x="648137" y="1371600"/>
              <a:chExt cx="494863" cy="376470"/>
            </a:xfrm>
          </p:grpSpPr>
          <p:sp>
            <p:nvSpPr>
              <p:cNvPr id="42" name="Right Arrow 41"/>
              <p:cNvSpPr/>
              <p:nvPr/>
            </p:nvSpPr>
            <p:spPr>
              <a:xfrm>
                <a:off x="7620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" name="TextBox 45"/>
              <p:cNvSpPr txBox="1"/>
              <p:nvPr/>
            </p:nvSpPr>
            <p:spPr>
              <a:xfrm>
                <a:off x="648137" y="1532626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RG111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7816433" y="1371600"/>
              <a:ext cx="494863" cy="367844"/>
              <a:chOff x="7816433" y="1371600"/>
              <a:chExt cx="494863" cy="367844"/>
            </a:xfrm>
          </p:grpSpPr>
          <p:sp>
            <p:nvSpPr>
              <p:cNvPr id="43" name="Right Arrow 42"/>
              <p:cNvSpPr/>
              <p:nvPr/>
            </p:nvSpPr>
            <p:spPr>
              <a:xfrm flipH="1">
                <a:off x="79248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7" name="TextBox 46"/>
              <p:cNvSpPr txBox="1"/>
              <p:nvPr/>
            </p:nvSpPr>
            <p:spPr>
              <a:xfrm>
                <a:off x="781643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RG59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53" name="Group 52"/>
            <p:cNvGrpSpPr/>
            <p:nvPr/>
          </p:nvGrpSpPr>
          <p:grpSpPr>
            <a:xfrm>
              <a:off x="3846631" y="1371600"/>
              <a:ext cx="494863" cy="376470"/>
              <a:chOff x="3846631" y="1312869"/>
              <a:chExt cx="494863" cy="376470"/>
            </a:xfrm>
          </p:grpSpPr>
          <p:sp>
            <p:nvSpPr>
              <p:cNvPr id="51" name="Right Arrow 50"/>
              <p:cNvSpPr/>
              <p:nvPr/>
            </p:nvSpPr>
            <p:spPr>
              <a:xfrm>
                <a:off x="3960494" y="1312869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2" name="TextBox 51"/>
              <p:cNvSpPr txBox="1"/>
              <p:nvPr/>
            </p:nvSpPr>
            <p:spPr>
              <a:xfrm>
                <a:off x="3846631" y="1473895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56" name="Group 55"/>
            <p:cNvGrpSpPr/>
            <p:nvPr/>
          </p:nvGrpSpPr>
          <p:grpSpPr>
            <a:xfrm>
              <a:off x="2387555" y="1371600"/>
              <a:ext cx="494863" cy="367844"/>
              <a:chOff x="7816433" y="1371600"/>
              <a:chExt cx="494863" cy="367844"/>
            </a:xfrm>
          </p:grpSpPr>
          <p:sp>
            <p:nvSpPr>
              <p:cNvPr id="57" name="Right Arrow 56"/>
              <p:cNvSpPr/>
              <p:nvPr/>
            </p:nvSpPr>
            <p:spPr>
              <a:xfrm flipH="1">
                <a:off x="79248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8" name="TextBox 57"/>
              <p:cNvSpPr txBox="1"/>
              <p:nvPr/>
            </p:nvSpPr>
            <p:spPr>
              <a:xfrm>
                <a:off x="781643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RG113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59" name="Group 58"/>
            <p:cNvGrpSpPr/>
            <p:nvPr/>
          </p:nvGrpSpPr>
          <p:grpSpPr>
            <a:xfrm>
              <a:off x="4893502" y="1371600"/>
              <a:ext cx="494863" cy="367844"/>
              <a:chOff x="7816433" y="1371600"/>
              <a:chExt cx="494863" cy="367844"/>
            </a:xfrm>
          </p:grpSpPr>
          <p:sp>
            <p:nvSpPr>
              <p:cNvPr id="60" name="Right Arrow 59"/>
              <p:cNvSpPr/>
              <p:nvPr/>
            </p:nvSpPr>
            <p:spPr>
              <a:xfrm flipH="1">
                <a:off x="79248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1" name="TextBox 60"/>
              <p:cNvSpPr txBox="1"/>
              <p:nvPr/>
            </p:nvSpPr>
            <p:spPr>
              <a:xfrm>
                <a:off x="781643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RG114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62" name="Group 61"/>
            <p:cNvGrpSpPr/>
            <p:nvPr/>
          </p:nvGrpSpPr>
          <p:grpSpPr>
            <a:xfrm>
              <a:off x="4343400" y="1371600"/>
              <a:ext cx="494863" cy="367844"/>
              <a:chOff x="7816433" y="1371600"/>
              <a:chExt cx="494863" cy="367844"/>
            </a:xfrm>
          </p:grpSpPr>
          <p:sp>
            <p:nvSpPr>
              <p:cNvPr id="63" name="Right Arrow 62"/>
              <p:cNvSpPr/>
              <p:nvPr/>
            </p:nvSpPr>
            <p:spPr>
              <a:xfrm flipH="1">
                <a:off x="79248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4" name="TextBox 63"/>
              <p:cNvSpPr txBox="1"/>
              <p:nvPr/>
            </p:nvSpPr>
            <p:spPr>
              <a:xfrm>
                <a:off x="781643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RG115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65" name="Group 64"/>
            <p:cNvGrpSpPr/>
            <p:nvPr/>
          </p:nvGrpSpPr>
          <p:grpSpPr>
            <a:xfrm>
              <a:off x="7016771" y="1371600"/>
              <a:ext cx="494863" cy="367844"/>
              <a:chOff x="7816433" y="1371600"/>
              <a:chExt cx="494863" cy="367844"/>
            </a:xfrm>
          </p:grpSpPr>
          <p:sp>
            <p:nvSpPr>
              <p:cNvPr id="66" name="Right Arrow 65"/>
              <p:cNvSpPr/>
              <p:nvPr/>
            </p:nvSpPr>
            <p:spPr>
              <a:xfrm flipH="1">
                <a:off x="79248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7" name="TextBox 66"/>
              <p:cNvSpPr txBox="1"/>
              <p:nvPr/>
            </p:nvSpPr>
            <p:spPr>
              <a:xfrm>
                <a:off x="781643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EN112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68" name="Group 67"/>
            <p:cNvGrpSpPr/>
            <p:nvPr/>
          </p:nvGrpSpPr>
          <p:grpSpPr>
            <a:xfrm>
              <a:off x="1752601" y="1371600"/>
              <a:ext cx="624904" cy="376470"/>
              <a:chOff x="3716591" y="1312869"/>
              <a:chExt cx="624904" cy="376470"/>
            </a:xfrm>
          </p:grpSpPr>
          <p:sp>
            <p:nvSpPr>
              <p:cNvPr id="69" name="Right Arrow 68"/>
              <p:cNvSpPr/>
              <p:nvPr/>
            </p:nvSpPr>
            <p:spPr>
              <a:xfrm>
                <a:off x="3960494" y="1312869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70" name="TextBox 69"/>
              <p:cNvSpPr txBox="1"/>
              <p:nvPr/>
            </p:nvSpPr>
            <p:spPr>
              <a:xfrm>
                <a:off x="3716591" y="1473895"/>
                <a:ext cx="624904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EN111.2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</p:grpSp>
      <p:grpSp>
        <p:nvGrpSpPr>
          <p:cNvPr id="72" name="Group 71"/>
          <p:cNvGrpSpPr/>
          <p:nvPr/>
        </p:nvGrpSpPr>
        <p:grpSpPr>
          <a:xfrm>
            <a:off x="2274634" y="2268338"/>
            <a:ext cx="5810032" cy="488722"/>
            <a:chOff x="498208" y="2664916"/>
            <a:chExt cx="5810032" cy="488722"/>
          </a:xfrm>
        </p:grpSpPr>
        <p:cxnSp>
          <p:nvCxnSpPr>
            <p:cNvPr id="73" name="Straight Connector 72"/>
            <p:cNvCxnSpPr/>
            <p:nvPr/>
          </p:nvCxnSpPr>
          <p:spPr>
            <a:xfrm>
              <a:off x="498208" y="3023577"/>
              <a:ext cx="5810032" cy="0"/>
            </a:xfrm>
            <a:prstGeom prst="line">
              <a:avLst/>
            </a:prstGeom>
            <a:ln w="5715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4" name="Group 73"/>
            <p:cNvGrpSpPr/>
            <p:nvPr/>
          </p:nvGrpSpPr>
          <p:grpSpPr>
            <a:xfrm>
              <a:off x="1033830" y="2909277"/>
              <a:ext cx="1066800" cy="228600"/>
              <a:chOff x="1116330" y="2899410"/>
              <a:chExt cx="1066800" cy="228600"/>
            </a:xfrm>
          </p:grpSpPr>
          <p:sp>
            <p:nvSpPr>
              <p:cNvPr id="99" name="Rectangle 98"/>
              <p:cNvSpPr/>
              <p:nvPr/>
            </p:nvSpPr>
            <p:spPr>
              <a:xfrm>
                <a:off x="1116330" y="2899410"/>
                <a:ext cx="1066800" cy="228600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0" name="TextBox 99"/>
              <p:cNvSpPr txBox="1"/>
              <p:nvPr/>
            </p:nvSpPr>
            <p:spPr>
              <a:xfrm>
                <a:off x="1116330" y="2905988"/>
                <a:ext cx="106680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>
                    <a:latin typeface="Segoe UI" panose="020B0502040204020203" pitchFamily="34" charset="0"/>
                    <a:cs typeface="Segoe UI" panose="020B0502040204020203" pitchFamily="34" charset="0"/>
                  </a:rPr>
                  <a:t>h</a:t>
                </a:r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omology arm 1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sp>
          <p:nvSpPr>
            <p:cNvPr id="75" name="Rectangle 74"/>
            <p:cNvSpPr/>
            <p:nvPr/>
          </p:nvSpPr>
          <p:spPr>
            <a:xfrm>
              <a:off x="4561009" y="2909277"/>
              <a:ext cx="1066800" cy="228600"/>
            </a:xfrm>
            <a:prstGeom prst="rect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76" name="TextBox 75"/>
            <p:cNvSpPr txBox="1"/>
            <p:nvPr/>
          </p:nvSpPr>
          <p:spPr>
            <a:xfrm>
              <a:off x="4561009" y="2915855"/>
              <a:ext cx="1063995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h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omology arm 2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7" name="Rectangle 76"/>
            <p:cNvSpPr/>
            <p:nvPr/>
          </p:nvSpPr>
          <p:spPr>
            <a:xfrm>
              <a:off x="2236470" y="2909277"/>
              <a:ext cx="108000" cy="228600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78" name="TextBox 77"/>
            <p:cNvSpPr txBox="1"/>
            <p:nvPr/>
          </p:nvSpPr>
          <p:spPr>
            <a:xfrm>
              <a:off x="2113305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9" name="TextBox 78"/>
            <p:cNvSpPr txBox="1"/>
            <p:nvPr/>
          </p:nvSpPr>
          <p:spPr>
            <a:xfrm>
              <a:off x="2319705" y="2664916"/>
              <a:ext cx="34539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80" name="Isosceles Triangle 79"/>
            <p:cNvSpPr/>
            <p:nvPr/>
          </p:nvSpPr>
          <p:spPr>
            <a:xfrm rot="16200000">
              <a:off x="2377200" y="2969578"/>
              <a:ext cx="230400" cy="108000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1" name="Isosceles Triangle 80"/>
            <p:cNvSpPr/>
            <p:nvPr/>
          </p:nvSpPr>
          <p:spPr>
            <a:xfrm rot="5400000" flipH="1">
              <a:off x="3825000" y="2970477"/>
              <a:ext cx="230400" cy="108000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2" name="Rectangle 81"/>
            <p:cNvSpPr/>
            <p:nvPr/>
          </p:nvSpPr>
          <p:spPr>
            <a:xfrm>
              <a:off x="4121100" y="2925038"/>
              <a:ext cx="108000" cy="228600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3" name="TextBox 82"/>
            <p:cNvSpPr txBox="1"/>
            <p:nvPr/>
          </p:nvSpPr>
          <p:spPr>
            <a:xfrm>
              <a:off x="3997935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84" name="TextBox 83"/>
            <p:cNvSpPr txBox="1"/>
            <p:nvPr/>
          </p:nvSpPr>
          <p:spPr>
            <a:xfrm>
              <a:off x="3745230" y="2664916"/>
              <a:ext cx="34539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grpSp>
          <p:nvGrpSpPr>
            <p:cNvPr id="85" name="Group 84"/>
            <p:cNvGrpSpPr/>
            <p:nvPr/>
          </p:nvGrpSpPr>
          <p:grpSpPr>
            <a:xfrm>
              <a:off x="2660625" y="2913667"/>
              <a:ext cx="1084604" cy="230401"/>
              <a:chOff x="2660625" y="2913667"/>
              <a:chExt cx="1084604" cy="230401"/>
            </a:xfrm>
          </p:grpSpPr>
          <p:sp>
            <p:nvSpPr>
              <p:cNvPr id="95" name="Rectangle 94"/>
              <p:cNvSpPr/>
              <p:nvPr/>
            </p:nvSpPr>
            <p:spPr>
              <a:xfrm>
                <a:off x="2767964" y="2913667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96" name="TextBox 95"/>
              <p:cNvSpPr txBox="1"/>
              <p:nvPr/>
            </p:nvSpPr>
            <p:spPr>
              <a:xfrm>
                <a:off x="2863799" y="2921145"/>
                <a:ext cx="773429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err="1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polyA</a:t>
                </a:r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 (3x)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  <p:sp>
            <p:nvSpPr>
              <p:cNvPr id="97" name="Isosceles Triangle 96"/>
              <p:cNvSpPr/>
              <p:nvPr/>
            </p:nvSpPr>
            <p:spPr>
              <a:xfrm rot="16200000">
                <a:off x="2599425" y="2974868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98" name="Isosceles Triangle 97"/>
              <p:cNvSpPr/>
              <p:nvPr/>
            </p:nvSpPr>
            <p:spPr>
              <a:xfrm rot="16200000">
                <a:off x="3576029" y="2974868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86" name="Isosceles Triangle 85"/>
            <p:cNvSpPr/>
            <p:nvPr/>
          </p:nvSpPr>
          <p:spPr>
            <a:xfrm rot="16200000">
              <a:off x="4287556" y="2974868"/>
              <a:ext cx="230400" cy="108000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87" name="TextBox 86"/>
            <p:cNvSpPr txBox="1"/>
            <p:nvPr/>
          </p:nvSpPr>
          <p:spPr>
            <a:xfrm>
              <a:off x="4229100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FRT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04" name="Group 103"/>
          <p:cNvGrpSpPr/>
          <p:nvPr/>
        </p:nvGrpSpPr>
        <p:grpSpPr>
          <a:xfrm>
            <a:off x="2065946" y="2902178"/>
            <a:ext cx="6105652" cy="376470"/>
            <a:chOff x="648137" y="1371600"/>
            <a:chExt cx="6105652" cy="376470"/>
          </a:xfrm>
        </p:grpSpPr>
        <p:grpSp>
          <p:nvGrpSpPr>
            <p:cNvPr id="105" name="Group 104"/>
            <p:cNvGrpSpPr/>
            <p:nvPr/>
          </p:nvGrpSpPr>
          <p:grpSpPr>
            <a:xfrm>
              <a:off x="648137" y="1371600"/>
              <a:ext cx="494863" cy="376470"/>
              <a:chOff x="648137" y="1371600"/>
              <a:chExt cx="494863" cy="376470"/>
            </a:xfrm>
          </p:grpSpPr>
          <p:sp>
            <p:nvSpPr>
              <p:cNvPr id="127" name="Right Arrow 126"/>
              <p:cNvSpPr/>
              <p:nvPr/>
            </p:nvSpPr>
            <p:spPr>
              <a:xfrm>
                <a:off x="7620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28" name="TextBox 127"/>
              <p:cNvSpPr txBox="1"/>
              <p:nvPr/>
            </p:nvSpPr>
            <p:spPr>
              <a:xfrm>
                <a:off x="648137" y="1532626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RG111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06" name="Group 105"/>
            <p:cNvGrpSpPr/>
            <p:nvPr/>
          </p:nvGrpSpPr>
          <p:grpSpPr>
            <a:xfrm>
              <a:off x="6258926" y="1371600"/>
              <a:ext cx="494863" cy="367844"/>
              <a:chOff x="6258926" y="1371600"/>
              <a:chExt cx="494863" cy="367844"/>
            </a:xfrm>
          </p:grpSpPr>
          <p:sp>
            <p:nvSpPr>
              <p:cNvPr id="125" name="Right Arrow 124"/>
              <p:cNvSpPr/>
              <p:nvPr/>
            </p:nvSpPr>
            <p:spPr>
              <a:xfrm flipH="1">
                <a:off x="6367292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26" name="TextBox 125"/>
              <p:cNvSpPr txBox="1"/>
              <p:nvPr/>
            </p:nvSpPr>
            <p:spPr>
              <a:xfrm>
                <a:off x="6258926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RG59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07" name="Group 106"/>
            <p:cNvGrpSpPr/>
            <p:nvPr/>
          </p:nvGrpSpPr>
          <p:grpSpPr>
            <a:xfrm>
              <a:off x="3846631" y="1371600"/>
              <a:ext cx="494863" cy="376470"/>
              <a:chOff x="3846631" y="1312869"/>
              <a:chExt cx="494863" cy="376470"/>
            </a:xfrm>
          </p:grpSpPr>
          <p:sp>
            <p:nvSpPr>
              <p:cNvPr id="123" name="Right Arrow 122"/>
              <p:cNvSpPr/>
              <p:nvPr/>
            </p:nvSpPr>
            <p:spPr>
              <a:xfrm>
                <a:off x="3960494" y="1312869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24" name="TextBox 123"/>
              <p:cNvSpPr txBox="1"/>
              <p:nvPr/>
            </p:nvSpPr>
            <p:spPr>
              <a:xfrm>
                <a:off x="3846631" y="1473895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08" name="Group 107"/>
            <p:cNvGrpSpPr/>
            <p:nvPr/>
          </p:nvGrpSpPr>
          <p:grpSpPr>
            <a:xfrm>
              <a:off x="2387555" y="1371600"/>
              <a:ext cx="494863" cy="367844"/>
              <a:chOff x="7816433" y="1371600"/>
              <a:chExt cx="494863" cy="367844"/>
            </a:xfrm>
          </p:grpSpPr>
          <p:sp>
            <p:nvSpPr>
              <p:cNvPr id="121" name="Right Arrow 120"/>
              <p:cNvSpPr/>
              <p:nvPr/>
            </p:nvSpPr>
            <p:spPr>
              <a:xfrm flipH="1">
                <a:off x="79248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22" name="TextBox 121"/>
              <p:cNvSpPr txBox="1"/>
              <p:nvPr/>
            </p:nvSpPr>
            <p:spPr>
              <a:xfrm>
                <a:off x="781643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RG113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10" name="Group 109"/>
            <p:cNvGrpSpPr/>
            <p:nvPr/>
          </p:nvGrpSpPr>
          <p:grpSpPr>
            <a:xfrm>
              <a:off x="4343400" y="1371600"/>
              <a:ext cx="494863" cy="367844"/>
              <a:chOff x="7816433" y="1371600"/>
              <a:chExt cx="494863" cy="367844"/>
            </a:xfrm>
          </p:grpSpPr>
          <p:sp>
            <p:nvSpPr>
              <p:cNvPr id="117" name="Right Arrow 116"/>
              <p:cNvSpPr/>
              <p:nvPr/>
            </p:nvSpPr>
            <p:spPr>
              <a:xfrm flipH="1">
                <a:off x="79248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8" name="TextBox 117"/>
              <p:cNvSpPr txBox="1"/>
              <p:nvPr/>
            </p:nvSpPr>
            <p:spPr>
              <a:xfrm>
                <a:off x="781643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RG115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11" name="Group 110"/>
            <p:cNvGrpSpPr/>
            <p:nvPr/>
          </p:nvGrpSpPr>
          <p:grpSpPr>
            <a:xfrm>
              <a:off x="5575055" y="1371600"/>
              <a:ext cx="494863" cy="367844"/>
              <a:chOff x="6374717" y="1371600"/>
              <a:chExt cx="494863" cy="367844"/>
            </a:xfrm>
          </p:grpSpPr>
          <p:sp>
            <p:nvSpPr>
              <p:cNvPr id="115" name="Right Arrow 114"/>
              <p:cNvSpPr/>
              <p:nvPr/>
            </p:nvSpPr>
            <p:spPr>
              <a:xfrm flipH="1">
                <a:off x="6450917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6" name="TextBox 115"/>
              <p:cNvSpPr txBox="1"/>
              <p:nvPr/>
            </p:nvSpPr>
            <p:spPr>
              <a:xfrm>
                <a:off x="6374717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EN112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12" name="Group 111"/>
            <p:cNvGrpSpPr/>
            <p:nvPr/>
          </p:nvGrpSpPr>
          <p:grpSpPr>
            <a:xfrm>
              <a:off x="1752601" y="1371600"/>
              <a:ext cx="624904" cy="376470"/>
              <a:chOff x="3716591" y="1312869"/>
              <a:chExt cx="624904" cy="376470"/>
            </a:xfrm>
          </p:grpSpPr>
          <p:sp>
            <p:nvSpPr>
              <p:cNvPr id="113" name="Right Arrow 112"/>
              <p:cNvSpPr/>
              <p:nvPr/>
            </p:nvSpPr>
            <p:spPr>
              <a:xfrm>
                <a:off x="3960494" y="1312869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14" name="TextBox 113"/>
              <p:cNvSpPr txBox="1"/>
              <p:nvPr/>
            </p:nvSpPr>
            <p:spPr>
              <a:xfrm>
                <a:off x="3716591" y="1473895"/>
                <a:ext cx="624904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EN111.2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</p:grpSp>
      <p:sp>
        <p:nvSpPr>
          <p:cNvPr id="15" name="TextBox 14"/>
          <p:cNvSpPr txBox="1"/>
          <p:nvPr/>
        </p:nvSpPr>
        <p:spPr>
          <a:xfrm>
            <a:off x="737643" y="2511800"/>
            <a:ext cx="11804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 smtClean="0"/>
              <a:t>+Flpase</a:t>
            </a:r>
            <a:endParaRPr lang="en-GB" b="1" dirty="0"/>
          </a:p>
        </p:txBody>
      </p:sp>
      <p:sp>
        <p:nvSpPr>
          <p:cNvPr id="129" name="TextBox 128"/>
          <p:cNvSpPr txBox="1"/>
          <p:nvPr/>
        </p:nvSpPr>
        <p:spPr>
          <a:xfrm>
            <a:off x="737643" y="4005590"/>
            <a:ext cx="11804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 smtClean="0"/>
              <a:t>+</a:t>
            </a:r>
            <a:r>
              <a:rPr lang="en-GB" b="1" dirty="0" err="1" smtClean="0"/>
              <a:t>Cre</a:t>
            </a:r>
            <a:endParaRPr lang="en-GB" b="1" dirty="0"/>
          </a:p>
        </p:txBody>
      </p:sp>
      <p:sp>
        <p:nvSpPr>
          <p:cNvPr id="130" name="TextBox 129"/>
          <p:cNvSpPr txBox="1"/>
          <p:nvPr/>
        </p:nvSpPr>
        <p:spPr>
          <a:xfrm>
            <a:off x="737643" y="5536222"/>
            <a:ext cx="11804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 smtClean="0"/>
              <a:t>+Dre</a:t>
            </a:r>
            <a:endParaRPr lang="en-GB" b="1" dirty="0"/>
          </a:p>
        </p:txBody>
      </p:sp>
      <p:grpSp>
        <p:nvGrpSpPr>
          <p:cNvPr id="131" name="Group 130"/>
          <p:cNvGrpSpPr/>
          <p:nvPr/>
        </p:nvGrpSpPr>
        <p:grpSpPr>
          <a:xfrm>
            <a:off x="2267168" y="3831595"/>
            <a:ext cx="5810032" cy="488722"/>
            <a:chOff x="498208" y="2664916"/>
            <a:chExt cx="5810032" cy="488722"/>
          </a:xfrm>
        </p:grpSpPr>
        <p:cxnSp>
          <p:nvCxnSpPr>
            <p:cNvPr id="132" name="Straight Connector 131"/>
            <p:cNvCxnSpPr/>
            <p:nvPr/>
          </p:nvCxnSpPr>
          <p:spPr>
            <a:xfrm>
              <a:off x="498208" y="3023577"/>
              <a:ext cx="5810032" cy="0"/>
            </a:xfrm>
            <a:prstGeom prst="line">
              <a:avLst/>
            </a:prstGeom>
            <a:ln w="5715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33" name="Group 132"/>
            <p:cNvGrpSpPr/>
            <p:nvPr/>
          </p:nvGrpSpPr>
          <p:grpSpPr>
            <a:xfrm>
              <a:off x="1033830" y="2909277"/>
              <a:ext cx="1066800" cy="228600"/>
              <a:chOff x="1116330" y="2899410"/>
              <a:chExt cx="1066800" cy="228600"/>
            </a:xfrm>
          </p:grpSpPr>
          <p:sp>
            <p:nvSpPr>
              <p:cNvPr id="151" name="Rectangle 150"/>
              <p:cNvSpPr/>
              <p:nvPr/>
            </p:nvSpPr>
            <p:spPr>
              <a:xfrm>
                <a:off x="1116330" y="2899410"/>
                <a:ext cx="1066800" cy="228600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2" name="TextBox 151"/>
              <p:cNvSpPr txBox="1"/>
              <p:nvPr/>
            </p:nvSpPr>
            <p:spPr>
              <a:xfrm>
                <a:off x="1116330" y="2905988"/>
                <a:ext cx="106680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>
                    <a:latin typeface="Segoe UI" panose="020B0502040204020203" pitchFamily="34" charset="0"/>
                    <a:cs typeface="Segoe UI" panose="020B0502040204020203" pitchFamily="34" charset="0"/>
                  </a:rPr>
                  <a:t>h</a:t>
                </a:r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omology arm 1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sp>
          <p:nvSpPr>
            <p:cNvPr id="134" name="Rectangle 133"/>
            <p:cNvSpPr/>
            <p:nvPr/>
          </p:nvSpPr>
          <p:spPr>
            <a:xfrm>
              <a:off x="4561009" y="2909277"/>
              <a:ext cx="1066800" cy="228600"/>
            </a:xfrm>
            <a:prstGeom prst="rect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" name="TextBox 134"/>
            <p:cNvSpPr txBox="1"/>
            <p:nvPr/>
          </p:nvSpPr>
          <p:spPr>
            <a:xfrm>
              <a:off x="4561009" y="2915855"/>
              <a:ext cx="1063995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h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omology arm 2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36" name="Rectangle 135"/>
            <p:cNvSpPr/>
            <p:nvPr/>
          </p:nvSpPr>
          <p:spPr>
            <a:xfrm>
              <a:off x="2236470" y="2909277"/>
              <a:ext cx="108000" cy="228600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" name="TextBox 136"/>
            <p:cNvSpPr txBox="1"/>
            <p:nvPr/>
          </p:nvSpPr>
          <p:spPr>
            <a:xfrm>
              <a:off x="2113305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38" name="TextBox 137"/>
            <p:cNvSpPr txBox="1"/>
            <p:nvPr/>
          </p:nvSpPr>
          <p:spPr>
            <a:xfrm>
              <a:off x="2319705" y="2664916"/>
              <a:ext cx="34539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39" name="Isosceles Triangle 138"/>
            <p:cNvSpPr/>
            <p:nvPr/>
          </p:nvSpPr>
          <p:spPr>
            <a:xfrm rot="16200000">
              <a:off x="2377200" y="2969578"/>
              <a:ext cx="230400" cy="108000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" name="Isosceles Triangle 139"/>
            <p:cNvSpPr/>
            <p:nvPr/>
          </p:nvSpPr>
          <p:spPr>
            <a:xfrm rot="5400000" flipH="1">
              <a:off x="3825000" y="2970477"/>
              <a:ext cx="230400" cy="108000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" name="Rectangle 140"/>
            <p:cNvSpPr/>
            <p:nvPr/>
          </p:nvSpPr>
          <p:spPr>
            <a:xfrm>
              <a:off x="4121100" y="2925038"/>
              <a:ext cx="108000" cy="228600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" name="TextBox 141"/>
            <p:cNvSpPr txBox="1"/>
            <p:nvPr/>
          </p:nvSpPr>
          <p:spPr>
            <a:xfrm>
              <a:off x="3997935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43" name="TextBox 142"/>
            <p:cNvSpPr txBox="1"/>
            <p:nvPr/>
          </p:nvSpPr>
          <p:spPr>
            <a:xfrm>
              <a:off x="3745230" y="2664916"/>
              <a:ext cx="34539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grpSp>
          <p:nvGrpSpPr>
            <p:cNvPr id="144" name="Group 143"/>
            <p:cNvGrpSpPr/>
            <p:nvPr/>
          </p:nvGrpSpPr>
          <p:grpSpPr>
            <a:xfrm>
              <a:off x="2690357" y="2913667"/>
              <a:ext cx="1093223" cy="230401"/>
              <a:chOff x="2690357" y="2913667"/>
              <a:chExt cx="1093223" cy="230401"/>
            </a:xfrm>
          </p:grpSpPr>
          <p:sp>
            <p:nvSpPr>
              <p:cNvPr id="147" name="Rectangle 146"/>
              <p:cNvSpPr/>
              <p:nvPr/>
            </p:nvSpPr>
            <p:spPr>
              <a:xfrm>
                <a:off x="2698956" y="2913667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48" name="TextBox 147"/>
              <p:cNvSpPr txBox="1"/>
              <p:nvPr/>
            </p:nvSpPr>
            <p:spPr>
              <a:xfrm>
                <a:off x="2794791" y="2921145"/>
                <a:ext cx="773429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err="1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polyA</a:t>
                </a:r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 (3x)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  <p:sp>
            <p:nvSpPr>
              <p:cNvPr id="149" name="Isosceles Triangle 148"/>
              <p:cNvSpPr/>
              <p:nvPr/>
            </p:nvSpPr>
            <p:spPr>
              <a:xfrm rot="5400000" flipH="1">
                <a:off x="2629157" y="2974868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0" name="Isosceles Triangle 149"/>
              <p:cNvSpPr/>
              <p:nvPr/>
            </p:nvSpPr>
            <p:spPr>
              <a:xfrm rot="5400000" flipH="1">
                <a:off x="3614380" y="2974868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45" name="Isosceles Triangle 144"/>
            <p:cNvSpPr/>
            <p:nvPr/>
          </p:nvSpPr>
          <p:spPr>
            <a:xfrm rot="16200000">
              <a:off x="4287556" y="2974868"/>
              <a:ext cx="230400" cy="108000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" name="TextBox 145"/>
            <p:cNvSpPr txBox="1"/>
            <p:nvPr/>
          </p:nvSpPr>
          <p:spPr>
            <a:xfrm>
              <a:off x="4229100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FRT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53" name="Group 152"/>
          <p:cNvGrpSpPr/>
          <p:nvPr/>
        </p:nvGrpSpPr>
        <p:grpSpPr>
          <a:xfrm>
            <a:off x="2056903" y="4441195"/>
            <a:ext cx="6105652" cy="376470"/>
            <a:chOff x="648137" y="1371600"/>
            <a:chExt cx="6105652" cy="376470"/>
          </a:xfrm>
        </p:grpSpPr>
        <p:grpSp>
          <p:nvGrpSpPr>
            <p:cNvPr id="154" name="Group 153"/>
            <p:cNvGrpSpPr/>
            <p:nvPr/>
          </p:nvGrpSpPr>
          <p:grpSpPr>
            <a:xfrm>
              <a:off x="648137" y="1371600"/>
              <a:ext cx="494863" cy="376470"/>
              <a:chOff x="648137" y="1371600"/>
              <a:chExt cx="494863" cy="376470"/>
            </a:xfrm>
          </p:grpSpPr>
          <p:sp>
            <p:nvSpPr>
              <p:cNvPr id="173" name="Right Arrow 172"/>
              <p:cNvSpPr/>
              <p:nvPr/>
            </p:nvSpPr>
            <p:spPr>
              <a:xfrm>
                <a:off x="7620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" name="TextBox 173"/>
              <p:cNvSpPr txBox="1"/>
              <p:nvPr/>
            </p:nvSpPr>
            <p:spPr>
              <a:xfrm>
                <a:off x="648137" y="1532626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RG111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55" name="Group 154"/>
            <p:cNvGrpSpPr/>
            <p:nvPr/>
          </p:nvGrpSpPr>
          <p:grpSpPr>
            <a:xfrm>
              <a:off x="6258926" y="1371600"/>
              <a:ext cx="494863" cy="367844"/>
              <a:chOff x="6258926" y="1371600"/>
              <a:chExt cx="494863" cy="367844"/>
            </a:xfrm>
          </p:grpSpPr>
          <p:sp>
            <p:nvSpPr>
              <p:cNvPr id="171" name="Right Arrow 170"/>
              <p:cNvSpPr/>
              <p:nvPr/>
            </p:nvSpPr>
            <p:spPr>
              <a:xfrm flipH="1">
                <a:off x="6367292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" name="TextBox 171"/>
              <p:cNvSpPr txBox="1"/>
              <p:nvPr/>
            </p:nvSpPr>
            <p:spPr>
              <a:xfrm>
                <a:off x="6258926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RG59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56" name="Group 155"/>
            <p:cNvGrpSpPr/>
            <p:nvPr/>
          </p:nvGrpSpPr>
          <p:grpSpPr>
            <a:xfrm>
              <a:off x="2782234" y="1371600"/>
              <a:ext cx="494863" cy="376470"/>
              <a:chOff x="2782234" y="1312869"/>
              <a:chExt cx="494863" cy="376470"/>
            </a:xfrm>
          </p:grpSpPr>
          <p:sp>
            <p:nvSpPr>
              <p:cNvPr id="169" name="Right Arrow 168"/>
              <p:cNvSpPr/>
              <p:nvPr/>
            </p:nvSpPr>
            <p:spPr>
              <a:xfrm flipH="1">
                <a:off x="2896097" y="1312869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" name="TextBox 169"/>
              <p:cNvSpPr txBox="1"/>
              <p:nvPr/>
            </p:nvSpPr>
            <p:spPr>
              <a:xfrm>
                <a:off x="2782234" y="1473895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57" name="Group 156"/>
            <p:cNvGrpSpPr/>
            <p:nvPr/>
          </p:nvGrpSpPr>
          <p:grpSpPr>
            <a:xfrm>
              <a:off x="2387555" y="1371600"/>
              <a:ext cx="494863" cy="367844"/>
              <a:chOff x="7816433" y="1371600"/>
              <a:chExt cx="494863" cy="367844"/>
            </a:xfrm>
          </p:grpSpPr>
          <p:sp>
            <p:nvSpPr>
              <p:cNvPr id="167" name="Right Arrow 166"/>
              <p:cNvSpPr/>
              <p:nvPr/>
            </p:nvSpPr>
            <p:spPr>
              <a:xfrm flipH="1">
                <a:off x="79248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" name="TextBox 167"/>
              <p:cNvSpPr txBox="1"/>
              <p:nvPr/>
            </p:nvSpPr>
            <p:spPr>
              <a:xfrm>
                <a:off x="781643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RG113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58" name="Group 157"/>
            <p:cNvGrpSpPr/>
            <p:nvPr/>
          </p:nvGrpSpPr>
          <p:grpSpPr>
            <a:xfrm>
              <a:off x="4343400" y="1371600"/>
              <a:ext cx="494863" cy="367844"/>
              <a:chOff x="7816433" y="1371600"/>
              <a:chExt cx="494863" cy="367844"/>
            </a:xfrm>
          </p:grpSpPr>
          <p:sp>
            <p:nvSpPr>
              <p:cNvPr id="165" name="Right Arrow 164"/>
              <p:cNvSpPr/>
              <p:nvPr/>
            </p:nvSpPr>
            <p:spPr>
              <a:xfrm flipH="1">
                <a:off x="79248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" name="TextBox 165"/>
              <p:cNvSpPr txBox="1"/>
              <p:nvPr/>
            </p:nvSpPr>
            <p:spPr>
              <a:xfrm>
                <a:off x="781643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RG115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59" name="Group 158"/>
            <p:cNvGrpSpPr/>
            <p:nvPr/>
          </p:nvGrpSpPr>
          <p:grpSpPr>
            <a:xfrm>
              <a:off x="5575055" y="1371600"/>
              <a:ext cx="494863" cy="367844"/>
              <a:chOff x="6374717" y="1371600"/>
              <a:chExt cx="494863" cy="367844"/>
            </a:xfrm>
          </p:grpSpPr>
          <p:sp>
            <p:nvSpPr>
              <p:cNvPr id="163" name="Right Arrow 162"/>
              <p:cNvSpPr/>
              <p:nvPr/>
            </p:nvSpPr>
            <p:spPr>
              <a:xfrm flipH="1">
                <a:off x="6450917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" name="TextBox 163"/>
              <p:cNvSpPr txBox="1"/>
              <p:nvPr/>
            </p:nvSpPr>
            <p:spPr>
              <a:xfrm>
                <a:off x="6374717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EN112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60" name="Group 159"/>
            <p:cNvGrpSpPr/>
            <p:nvPr/>
          </p:nvGrpSpPr>
          <p:grpSpPr>
            <a:xfrm>
              <a:off x="1752601" y="1371600"/>
              <a:ext cx="624904" cy="376470"/>
              <a:chOff x="3716591" y="1312869"/>
              <a:chExt cx="624904" cy="376470"/>
            </a:xfrm>
          </p:grpSpPr>
          <p:sp>
            <p:nvSpPr>
              <p:cNvPr id="161" name="Right Arrow 160"/>
              <p:cNvSpPr/>
              <p:nvPr/>
            </p:nvSpPr>
            <p:spPr>
              <a:xfrm>
                <a:off x="3960494" y="1312869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" name="TextBox 161"/>
              <p:cNvSpPr txBox="1"/>
              <p:nvPr/>
            </p:nvSpPr>
            <p:spPr>
              <a:xfrm>
                <a:off x="3716591" y="1473895"/>
                <a:ext cx="624904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EN111.2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</p:grpSp>
      <p:grpSp>
        <p:nvGrpSpPr>
          <p:cNvPr id="175" name="Group 174"/>
          <p:cNvGrpSpPr/>
          <p:nvPr/>
        </p:nvGrpSpPr>
        <p:grpSpPr>
          <a:xfrm>
            <a:off x="2846730" y="5416832"/>
            <a:ext cx="3908057" cy="479152"/>
            <a:chOff x="498208" y="2664916"/>
            <a:chExt cx="3908057" cy="479152"/>
          </a:xfrm>
        </p:grpSpPr>
        <p:cxnSp>
          <p:nvCxnSpPr>
            <p:cNvPr id="176" name="Straight Connector 175"/>
            <p:cNvCxnSpPr/>
            <p:nvPr/>
          </p:nvCxnSpPr>
          <p:spPr>
            <a:xfrm>
              <a:off x="498208" y="3023577"/>
              <a:ext cx="3908057" cy="0"/>
            </a:xfrm>
            <a:prstGeom prst="line">
              <a:avLst/>
            </a:prstGeom>
            <a:ln w="5715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7" name="Group 176"/>
            <p:cNvGrpSpPr/>
            <p:nvPr/>
          </p:nvGrpSpPr>
          <p:grpSpPr>
            <a:xfrm>
              <a:off x="1033830" y="2909277"/>
              <a:ext cx="1066800" cy="228600"/>
              <a:chOff x="1116330" y="2899410"/>
              <a:chExt cx="1066800" cy="228600"/>
            </a:xfrm>
          </p:grpSpPr>
          <p:sp>
            <p:nvSpPr>
              <p:cNvPr id="195" name="Rectangle 194"/>
              <p:cNvSpPr/>
              <p:nvPr/>
            </p:nvSpPr>
            <p:spPr>
              <a:xfrm>
                <a:off x="1116330" y="2899410"/>
                <a:ext cx="1066800" cy="228600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6" name="TextBox 195"/>
              <p:cNvSpPr txBox="1"/>
              <p:nvPr/>
            </p:nvSpPr>
            <p:spPr>
              <a:xfrm>
                <a:off x="1116330" y="2905988"/>
                <a:ext cx="1066800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>
                    <a:latin typeface="Segoe UI" panose="020B0502040204020203" pitchFamily="34" charset="0"/>
                    <a:cs typeface="Segoe UI" panose="020B0502040204020203" pitchFamily="34" charset="0"/>
                  </a:rPr>
                  <a:t>h</a:t>
                </a:r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omology arm 1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sp>
          <p:nvSpPr>
            <p:cNvPr id="178" name="Rectangle 177"/>
            <p:cNvSpPr/>
            <p:nvPr/>
          </p:nvSpPr>
          <p:spPr>
            <a:xfrm>
              <a:off x="2643174" y="2909277"/>
              <a:ext cx="1066800" cy="228600"/>
            </a:xfrm>
            <a:prstGeom prst="rect">
              <a:avLst/>
            </a:prstGeom>
            <a:solidFill>
              <a:srgbClr val="92D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79" name="TextBox 178"/>
            <p:cNvSpPr txBox="1"/>
            <p:nvPr/>
          </p:nvSpPr>
          <p:spPr>
            <a:xfrm>
              <a:off x="2670283" y="2915855"/>
              <a:ext cx="1063995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h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omology arm 2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80" name="Rectangle 179"/>
            <p:cNvSpPr/>
            <p:nvPr/>
          </p:nvSpPr>
          <p:spPr>
            <a:xfrm>
              <a:off x="2236470" y="2909277"/>
              <a:ext cx="108000" cy="228600"/>
            </a:xfrm>
            <a:prstGeom prst="rect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1" name="TextBox 180"/>
            <p:cNvSpPr txBox="1"/>
            <p:nvPr/>
          </p:nvSpPr>
          <p:spPr>
            <a:xfrm>
              <a:off x="2113305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Rox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89" name="Isosceles Triangle 188"/>
            <p:cNvSpPr/>
            <p:nvPr/>
          </p:nvSpPr>
          <p:spPr>
            <a:xfrm rot="16200000">
              <a:off x="2396830" y="2974868"/>
              <a:ext cx="230400" cy="108000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0" name="TextBox 189"/>
            <p:cNvSpPr txBox="1"/>
            <p:nvPr/>
          </p:nvSpPr>
          <p:spPr>
            <a:xfrm>
              <a:off x="2338374" y="2664916"/>
              <a:ext cx="35433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FRT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97" name="Group 196"/>
          <p:cNvGrpSpPr/>
          <p:nvPr/>
        </p:nvGrpSpPr>
        <p:grpSpPr>
          <a:xfrm>
            <a:off x="2636465" y="6026432"/>
            <a:ext cx="4181708" cy="376470"/>
            <a:chOff x="648137" y="1371600"/>
            <a:chExt cx="4181708" cy="376470"/>
          </a:xfrm>
        </p:grpSpPr>
        <p:grpSp>
          <p:nvGrpSpPr>
            <p:cNvPr id="198" name="Group 197"/>
            <p:cNvGrpSpPr/>
            <p:nvPr/>
          </p:nvGrpSpPr>
          <p:grpSpPr>
            <a:xfrm>
              <a:off x="648137" y="1371600"/>
              <a:ext cx="494863" cy="376470"/>
              <a:chOff x="648137" y="1371600"/>
              <a:chExt cx="494863" cy="376470"/>
            </a:xfrm>
          </p:grpSpPr>
          <p:sp>
            <p:nvSpPr>
              <p:cNvPr id="217" name="Right Arrow 216"/>
              <p:cNvSpPr/>
              <p:nvPr/>
            </p:nvSpPr>
            <p:spPr>
              <a:xfrm>
                <a:off x="76200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18" name="TextBox 217"/>
              <p:cNvSpPr txBox="1"/>
              <p:nvPr/>
            </p:nvSpPr>
            <p:spPr>
              <a:xfrm>
                <a:off x="648137" y="1532626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RG111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199" name="Group 198"/>
            <p:cNvGrpSpPr/>
            <p:nvPr/>
          </p:nvGrpSpPr>
          <p:grpSpPr>
            <a:xfrm>
              <a:off x="4334982" y="1371600"/>
              <a:ext cx="494863" cy="367844"/>
              <a:chOff x="4334982" y="1371600"/>
              <a:chExt cx="494863" cy="367844"/>
            </a:xfrm>
          </p:grpSpPr>
          <p:sp>
            <p:nvSpPr>
              <p:cNvPr id="215" name="Right Arrow 214"/>
              <p:cNvSpPr/>
              <p:nvPr/>
            </p:nvSpPr>
            <p:spPr>
              <a:xfrm flipH="1">
                <a:off x="4443348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16" name="TextBox 215"/>
              <p:cNvSpPr txBox="1"/>
              <p:nvPr/>
            </p:nvSpPr>
            <p:spPr>
              <a:xfrm>
                <a:off x="4334982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RG59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202" name="Group 201"/>
            <p:cNvGrpSpPr/>
            <p:nvPr/>
          </p:nvGrpSpPr>
          <p:grpSpPr>
            <a:xfrm>
              <a:off x="2523420" y="1371600"/>
              <a:ext cx="494863" cy="367844"/>
              <a:chOff x="5996453" y="1371600"/>
              <a:chExt cx="494863" cy="367844"/>
            </a:xfrm>
          </p:grpSpPr>
          <p:sp>
            <p:nvSpPr>
              <p:cNvPr id="209" name="Right Arrow 208"/>
              <p:cNvSpPr/>
              <p:nvPr/>
            </p:nvSpPr>
            <p:spPr>
              <a:xfrm flipH="1">
                <a:off x="6104820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10" name="TextBox 209"/>
              <p:cNvSpPr txBox="1"/>
              <p:nvPr/>
            </p:nvSpPr>
            <p:spPr>
              <a:xfrm>
                <a:off x="599645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RG115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203" name="Group 202"/>
            <p:cNvGrpSpPr/>
            <p:nvPr/>
          </p:nvGrpSpPr>
          <p:grpSpPr>
            <a:xfrm>
              <a:off x="3651111" y="1371600"/>
              <a:ext cx="494863" cy="367844"/>
              <a:chOff x="4450773" y="1371600"/>
              <a:chExt cx="494863" cy="367844"/>
            </a:xfrm>
          </p:grpSpPr>
          <p:sp>
            <p:nvSpPr>
              <p:cNvPr id="207" name="Right Arrow 206"/>
              <p:cNvSpPr/>
              <p:nvPr/>
            </p:nvSpPr>
            <p:spPr>
              <a:xfrm flipH="1">
                <a:off x="4526973" y="1371600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8" name="TextBox 207"/>
              <p:cNvSpPr txBox="1"/>
              <p:nvPr/>
            </p:nvSpPr>
            <p:spPr>
              <a:xfrm>
                <a:off x="4450773" y="1524000"/>
                <a:ext cx="494863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EN112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  <p:grpSp>
          <p:nvGrpSpPr>
            <p:cNvPr id="204" name="Group 203"/>
            <p:cNvGrpSpPr/>
            <p:nvPr/>
          </p:nvGrpSpPr>
          <p:grpSpPr>
            <a:xfrm>
              <a:off x="1752601" y="1371600"/>
              <a:ext cx="624904" cy="376470"/>
              <a:chOff x="3716591" y="1312869"/>
              <a:chExt cx="624904" cy="376470"/>
            </a:xfrm>
          </p:grpSpPr>
          <p:sp>
            <p:nvSpPr>
              <p:cNvPr id="205" name="Right Arrow 204"/>
              <p:cNvSpPr/>
              <p:nvPr/>
            </p:nvSpPr>
            <p:spPr>
              <a:xfrm>
                <a:off x="3960494" y="1312869"/>
                <a:ext cx="278130" cy="152400"/>
              </a:xfrm>
              <a:prstGeom prst="rightArrow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6" name="TextBox 205"/>
              <p:cNvSpPr txBox="1"/>
              <p:nvPr/>
            </p:nvSpPr>
            <p:spPr>
              <a:xfrm>
                <a:off x="3716591" y="1473895"/>
                <a:ext cx="624904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800" dirty="0" smtClean="0">
                    <a:latin typeface="Segoe UI" panose="020B0502040204020203" pitchFamily="34" charset="0"/>
                    <a:cs typeface="Segoe UI" panose="020B0502040204020203" pitchFamily="34" charset="0"/>
                  </a:rPr>
                  <a:t>EN111.2</a:t>
                </a:r>
                <a:endParaRPr lang="en-GB" sz="800" dirty="0">
                  <a:latin typeface="Segoe UI" panose="020B0502040204020203" pitchFamily="34" charset="0"/>
                  <a:cs typeface="Segoe UI" panose="020B0502040204020203" pitchFamily="34" charset="0"/>
                </a:endParaRPr>
              </a:p>
            </p:txBody>
          </p:sp>
        </p:grpSp>
      </p:grpSp>
      <p:grpSp>
        <p:nvGrpSpPr>
          <p:cNvPr id="2" name="Group 1"/>
          <p:cNvGrpSpPr/>
          <p:nvPr/>
        </p:nvGrpSpPr>
        <p:grpSpPr>
          <a:xfrm>
            <a:off x="4365689" y="1756696"/>
            <a:ext cx="494863" cy="376470"/>
            <a:chOff x="3999031" y="1524000"/>
            <a:chExt cx="494863" cy="376470"/>
          </a:xfrm>
        </p:grpSpPr>
        <p:sp>
          <p:nvSpPr>
            <p:cNvPr id="182" name="Right Arrow 181"/>
            <p:cNvSpPr/>
            <p:nvPr/>
          </p:nvSpPr>
          <p:spPr>
            <a:xfrm>
              <a:off x="4112894" y="15240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3" name="TextBox 182"/>
            <p:cNvSpPr txBox="1"/>
            <p:nvPr/>
          </p:nvSpPr>
          <p:spPr>
            <a:xfrm>
              <a:off x="3999031" y="16850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RG116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84" name="Group 183"/>
          <p:cNvGrpSpPr/>
          <p:nvPr/>
        </p:nvGrpSpPr>
        <p:grpSpPr>
          <a:xfrm>
            <a:off x="5811064" y="3270022"/>
            <a:ext cx="494863" cy="376470"/>
            <a:chOff x="3999031" y="1524000"/>
            <a:chExt cx="494863" cy="376470"/>
          </a:xfrm>
        </p:grpSpPr>
        <p:sp>
          <p:nvSpPr>
            <p:cNvPr id="185" name="Right Arrow 184"/>
            <p:cNvSpPr/>
            <p:nvPr/>
          </p:nvSpPr>
          <p:spPr>
            <a:xfrm>
              <a:off x="4112894" y="15240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6" name="TextBox 185"/>
            <p:cNvSpPr txBox="1"/>
            <p:nvPr/>
          </p:nvSpPr>
          <p:spPr>
            <a:xfrm>
              <a:off x="3999031" y="16850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RG116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87" name="Group 186"/>
          <p:cNvGrpSpPr/>
          <p:nvPr/>
        </p:nvGrpSpPr>
        <p:grpSpPr>
          <a:xfrm>
            <a:off x="5774932" y="4795882"/>
            <a:ext cx="494863" cy="376470"/>
            <a:chOff x="3999031" y="1524000"/>
            <a:chExt cx="494863" cy="376470"/>
          </a:xfrm>
        </p:grpSpPr>
        <p:sp>
          <p:nvSpPr>
            <p:cNvPr id="188" name="Right Arrow 187"/>
            <p:cNvSpPr/>
            <p:nvPr/>
          </p:nvSpPr>
          <p:spPr>
            <a:xfrm>
              <a:off x="4112894" y="15240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1" name="TextBox 190"/>
            <p:cNvSpPr txBox="1"/>
            <p:nvPr/>
          </p:nvSpPr>
          <p:spPr>
            <a:xfrm>
              <a:off x="3999031" y="16850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RG116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92" name="Group 191"/>
          <p:cNvGrpSpPr/>
          <p:nvPr/>
        </p:nvGrpSpPr>
        <p:grpSpPr>
          <a:xfrm>
            <a:off x="4526117" y="6357834"/>
            <a:ext cx="494863" cy="376470"/>
            <a:chOff x="3999031" y="1524000"/>
            <a:chExt cx="494863" cy="376470"/>
          </a:xfrm>
        </p:grpSpPr>
        <p:sp>
          <p:nvSpPr>
            <p:cNvPr id="193" name="Right Arrow 192"/>
            <p:cNvSpPr/>
            <p:nvPr/>
          </p:nvSpPr>
          <p:spPr>
            <a:xfrm>
              <a:off x="4112894" y="15240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4" name="TextBox 193"/>
            <p:cNvSpPr txBox="1"/>
            <p:nvPr/>
          </p:nvSpPr>
          <p:spPr>
            <a:xfrm>
              <a:off x="3999031" y="16850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RG116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201" name="TextBox 200"/>
          <p:cNvSpPr txBox="1"/>
          <p:nvPr/>
        </p:nvSpPr>
        <p:spPr>
          <a:xfrm>
            <a:off x="227966" y="228600"/>
            <a:ext cx="8583620" cy="307777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af-ZA" sz="1400" b="1" dirty="0" smtClean="0">
                <a:latin typeface="Segoe UI" panose="020B0502040204020203" pitchFamily="34" charset="0"/>
                <a:cs typeface="Segoe UI" panose="020B0502040204020203" pitchFamily="34" charset="0"/>
              </a:rPr>
              <a:t>Linx-stop</a:t>
            </a:r>
            <a:r>
              <a:rPr lang="en-GB" sz="1400" b="1" dirty="0" smtClean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GB" sz="1400" b="1" dirty="0" smtClean="0">
                <a:latin typeface="Segoe UI" panose="020B0502040204020203" pitchFamily="34" charset="0"/>
                <a:cs typeface="Segoe UI" panose="020B0502040204020203" pitchFamily="34" charset="0"/>
              </a:rPr>
              <a:t>knock-ins</a:t>
            </a:r>
            <a:endParaRPr lang="en-GB" sz="1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63008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Straight Connector 5"/>
          <p:cNvCxnSpPr/>
          <p:nvPr/>
        </p:nvCxnSpPr>
        <p:spPr>
          <a:xfrm>
            <a:off x="1591636" y="1115498"/>
            <a:ext cx="7010400" cy="0"/>
          </a:xfrm>
          <a:prstGeom prst="line">
            <a:avLst/>
          </a:prstGeom>
          <a:ln w="571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TextBox 82"/>
          <p:cNvSpPr txBox="1"/>
          <p:nvPr/>
        </p:nvSpPr>
        <p:spPr>
          <a:xfrm>
            <a:off x="7234636" y="990289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227966" y="228600"/>
            <a:ext cx="8583620" cy="307777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af-ZA" sz="1400" b="1" dirty="0" smtClean="0">
                <a:latin typeface="Segoe UI" panose="020B0502040204020203" pitchFamily="34" charset="0"/>
                <a:cs typeface="Segoe UI" panose="020B0502040204020203" pitchFamily="34" charset="0"/>
              </a:rPr>
              <a:t>Jpx-Ftx</a:t>
            </a:r>
            <a:r>
              <a:rPr lang="en-GB" sz="1400" b="1" dirty="0" smtClean="0">
                <a:latin typeface="Segoe UI" panose="020B0502040204020203" pitchFamily="34" charset="0"/>
                <a:cs typeface="Segoe UI" panose="020B0502040204020203" pitchFamily="34" charset="0"/>
              </a:rPr>
              <a:t> knock-ins</a:t>
            </a:r>
            <a:endParaRPr lang="en-GB" sz="1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4" name="Isosceles Triangle 13"/>
          <p:cNvSpPr/>
          <p:nvPr/>
        </p:nvSpPr>
        <p:spPr>
          <a:xfrm rot="5400000" flipH="1">
            <a:off x="5159478" y="1062398"/>
            <a:ext cx="230400" cy="108000"/>
          </a:xfrm>
          <a:prstGeom prst="triangl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Rectangle 14"/>
          <p:cNvSpPr/>
          <p:nvPr/>
        </p:nvSpPr>
        <p:spPr>
          <a:xfrm>
            <a:off x="5455578" y="1016959"/>
            <a:ext cx="108000" cy="2286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TextBox 15"/>
          <p:cNvSpPr txBox="1"/>
          <p:nvPr/>
        </p:nvSpPr>
        <p:spPr>
          <a:xfrm>
            <a:off x="5332413" y="756837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Rox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079708" y="756837"/>
            <a:ext cx="34539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Lox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3793550" y="1005588"/>
            <a:ext cx="1084604" cy="230401"/>
            <a:chOff x="3380732" y="1005588"/>
            <a:chExt cx="1084604" cy="230401"/>
          </a:xfrm>
        </p:grpSpPr>
        <p:grpSp>
          <p:nvGrpSpPr>
            <p:cNvPr id="43" name="Group 42"/>
            <p:cNvGrpSpPr/>
            <p:nvPr/>
          </p:nvGrpSpPr>
          <p:grpSpPr>
            <a:xfrm rot="10800000">
              <a:off x="3380732" y="1005588"/>
              <a:ext cx="1084604" cy="230401"/>
              <a:chOff x="3767447" y="1005588"/>
              <a:chExt cx="1084604" cy="230401"/>
            </a:xfrm>
          </p:grpSpPr>
          <p:sp>
            <p:nvSpPr>
              <p:cNvPr id="28" name="Rectangle 27"/>
              <p:cNvSpPr/>
              <p:nvPr/>
            </p:nvSpPr>
            <p:spPr>
              <a:xfrm>
                <a:off x="3874786" y="1005588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0" name="Isosceles Triangle 29"/>
              <p:cNvSpPr/>
              <p:nvPr/>
            </p:nvSpPr>
            <p:spPr>
              <a:xfrm rot="16200000">
                <a:off x="3706247" y="1066789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1" name="Isosceles Triangle 30"/>
              <p:cNvSpPr/>
              <p:nvPr/>
            </p:nvSpPr>
            <p:spPr>
              <a:xfrm rot="16200000">
                <a:off x="4682851" y="1066789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9" name="TextBox 28"/>
            <p:cNvSpPr txBox="1"/>
            <p:nvPr/>
          </p:nvSpPr>
          <p:spPr>
            <a:xfrm>
              <a:off x="3583906" y="1013066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err="1" smtClean="0">
                  <a:latin typeface="Segoe UI" panose="020B0502040204020203" pitchFamily="34" charset="0"/>
                  <a:cs typeface="Segoe UI" panose="020B0502040204020203" pitchFamily="34" charset="0"/>
                </a:rPr>
                <a:t>polyA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 (3x)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19" name="Isosceles Triangle 18"/>
          <p:cNvSpPr/>
          <p:nvPr/>
        </p:nvSpPr>
        <p:spPr>
          <a:xfrm rot="16200000">
            <a:off x="5622034" y="1066789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TextBox 19"/>
          <p:cNvSpPr txBox="1"/>
          <p:nvPr/>
        </p:nvSpPr>
        <p:spPr>
          <a:xfrm>
            <a:off x="5563578" y="756837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1" name="Isosceles Triangle 20"/>
          <p:cNvSpPr/>
          <p:nvPr/>
        </p:nvSpPr>
        <p:spPr>
          <a:xfrm rot="16200000">
            <a:off x="7004418" y="1054020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/>
          <p:cNvSpPr txBox="1"/>
          <p:nvPr/>
        </p:nvSpPr>
        <p:spPr>
          <a:xfrm>
            <a:off x="6945962" y="744068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23" name="Group 22"/>
          <p:cNvGrpSpPr/>
          <p:nvPr/>
        </p:nvGrpSpPr>
        <p:grpSpPr>
          <a:xfrm>
            <a:off x="5871227" y="1001198"/>
            <a:ext cx="1084604" cy="230401"/>
            <a:chOff x="2660625" y="2913667"/>
            <a:chExt cx="1084604" cy="230401"/>
          </a:xfrm>
        </p:grpSpPr>
        <p:sp>
          <p:nvSpPr>
            <p:cNvPr id="24" name="Rectangle 23"/>
            <p:cNvSpPr/>
            <p:nvPr/>
          </p:nvSpPr>
          <p:spPr>
            <a:xfrm>
              <a:off x="2767964" y="2913667"/>
              <a:ext cx="977265" cy="2304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2863799" y="2921145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puroR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6" name="Isosceles Triangle 25"/>
            <p:cNvSpPr/>
            <p:nvPr/>
          </p:nvSpPr>
          <p:spPr>
            <a:xfrm rot="16200000">
              <a:off x="2599425" y="2974868"/>
              <a:ext cx="230400" cy="108000"/>
            </a:xfrm>
            <a:prstGeom prst="triangl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7" name="Isosceles Triangle 26"/>
            <p:cNvSpPr/>
            <p:nvPr/>
          </p:nvSpPr>
          <p:spPr>
            <a:xfrm rot="16200000">
              <a:off x="3576029" y="2974868"/>
              <a:ext cx="230400" cy="108000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2131127" y="990289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363036" y="813349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smtClean="0"/>
              <a:t>Jpx</a:t>
            </a:r>
            <a:endParaRPr lang="en-GB" sz="1200" i="1" dirty="0"/>
          </a:p>
        </p:txBody>
      </p:sp>
      <p:sp>
        <p:nvSpPr>
          <p:cNvPr id="38" name="TextBox 37"/>
          <p:cNvSpPr txBox="1"/>
          <p:nvPr/>
        </p:nvSpPr>
        <p:spPr>
          <a:xfrm>
            <a:off x="8373436" y="821012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Ftx</a:t>
            </a:r>
            <a:endParaRPr lang="en-GB" sz="1200" i="1" dirty="0"/>
          </a:p>
        </p:txBody>
      </p:sp>
      <p:sp>
        <p:nvSpPr>
          <p:cNvPr id="45" name="TextBox 44"/>
          <p:cNvSpPr txBox="1"/>
          <p:nvPr/>
        </p:nvSpPr>
        <p:spPr>
          <a:xfrm>
            <a:off x="304800" y="2107849"/>
            <a:ext cx="108616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Line PJF2</a:t>
            </a:r>
            <a:endParaRPr lang="en-GB" sz="1400" b="1" dirty="0"/>
          </a:p>
        </p:txBody>
      </p:sp>
      <p:sp>
        <p:nvSpPr>
          <p:cNvPr id="39" name="TextBox 38"/>
          <p:cNvSpPr txBox="1"/>
          <p:nvPr/>
        </p:nvSpPr>
        <p:spPr>
          <a:xfrm>
            <a:off x="266066" y="915443"/>
            <a:ext cx="108616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Line PJF1</a:t>
            </a:r>
            <a:endParaRPr lang="en-GB" sz="1400" b="1" dirty="0"/>
          </a:p>
        </p:txBody>
      </p:sp>
      <p:cxnSp>
        <p:nvCxnSpPr>
          <p:cNvPr id="96" name="Straight Connector 95"/>
          <p:cNvCxnSpPr/>
          <p:nvPr/>
        </p:nvCxnSpPr>
        <p:spPr>
          <a:xfrm>
            <a:off x="1630370" y="2283349"/>
            <a:ext cx="7010400" cy="0"/>
          </a:xfrm>
          <a:prstGeom prst="line">
            <a:avLst/>
          </a:prstGeom>
          <a:ln w="571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TextBox 96"/>
          <p:cNvSpPr txBox="1"/>
          <p:nvPr/>
        </p:nvSpPr>
        <p:spPr>
          <a:xfrm>
            <a:off x="7273370" y="2158140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98" name="Isosceles Triangle 97"/>
          <p:cNvSpPr/>
          <p:nvPr/>
        </p:nvSpPr>
        <p:spPr>
          <a:xfrm rot="5400000" flipH="1">
            <a:off x="5198212" y="2230249"/>
            <a:ext cx="230400" cy="108000"/>
          </a:xfrm>
          <a:prstGeom prst="triangl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9" name="Rectangle 98"/>
          <p:cNvSpPr/>
          <p:nvPr/>
        </p:nvSpPr>
        <p:spPr>
          <a:xfrm>
            <a:off x="5494312" y="2184810"/>
            <a:ext cx="108000" cy="2286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0" name="TextBox 99"/>
          <p:cNvSpPr txBox="1"/>
          <p:nvPr/>
        </p:nvSpPr>
        <p:spPr>
          <a:xfrm>
            <a:off x="5332413" y="1917769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Rox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01" name="TextBox 100"/>
          <p:cNvSpPr txBox="1"/>
          <p:nvPr/>
        </p:nvSpPr>
        <p:spPr>
          <a:xfrm>
            <a:off x="5079708" y="1917769"/>
            <a:ext cx="34539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Lox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02" name="Group 101"/>
          <p:cNvGrpSpPr/>
          <p:nvPr/>
        </p:nvGrpSpPr>
        <p:grpSpPr>
          <a:xfrm>
            <a:off x="3849462" y="2146536"/>
            <a:ext cx="1084604" cy="230401"/>
            <a:chOff x="3380732" y="1005588"/>
            <a:chExt cx="1084604" cy="230401"/>
          </a:xfrm>
        </p:grpSpPr>
        <p:grpSp>
          <p:nvGrpSpPr>
            <p:cNvPr id="103" name="Group 102"/>
            <p:cNvGrpSpPr/>
            <p:nvPr/>
          </p:nvGrpSpPr>
          <p:grpSpPr>
            <a:xfrm rot="10800000">
              <a:off x="3380732" y="1005588"/>
              <a:ext cx="1084604" cy="230401"/>
              <a:chOff x="3767447" y="1005588"/>
              <a:chExt cx="1084604" cy="230401"/>
            </a:xfrm>
          </p:grpSpPr>
          <p:sp>
            <p:nvSpPr>
              <p:cNvPr id="105" name="Rectangle 104"/>
              <p:cNvSpPr/>
              <p:nvPr/>
            </p:nvSpPr>
            <p:spPr>
              <a:xfrm>
                <a:off x="3874786" y="1005588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6" name="Isosceles Triangle 105"/>
              <p:cNvSpPr/>
              <p:nvPr/>
            </p:nvSpPr>
            <p:spPr>
              <a:xfrm rot="16200000">
                <a:off x="3706247" y="1066789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7" name="Isosceles Triangle 106"/>
              <p:cNvSpPr/>
              <p:nvPr/>
            </p:nvSpPr>
            <p:spPr>
              <a:xfrm rot="16200000">
                <a:off x="4682851" y="1066789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04" name="TextBox 103"/>
            <p:cNvSpPr txBox="1"/>
            <p:nvPr/>
          </p:nvSpPr>
          <p:spPr>
            <a:xfrm>
              <a:off x="3583906" y="1013066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err="1" smtClean="0">
                  <a:latin typeface="Segoe UI" panose="020B0502040204020203" pitchFamily="34" charset="0"/>
                  <a:cs typeface="Segoe UI" panose="020B0502040204020203" pitchFamily="34" charset="0"/>
                </a:rPr>
                <a:t>polyA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 (3x)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108" name="Isosceles Triangle 107"/>
          <p:cNvSpPr/>
          <p:nvPr/>
        </p:nvSpPr>
        <p:spPr>
          <a:xfrm rot="16200000">
            <a:off x="5660768" y="2234640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9" name="TextBox 108"/>
          <p:cNvSpPr txBox="1"/>
          <p:nvPr/>
        </p:nvSpPr>
        <p:spPr>
          <a:xfrm>
            <a:off x="5563578" y="1917769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10" name="Isosceles Triangle 109"/>
          <p:cNvSpPr/>
          <p:nvPr/>
        </p:nvSpPr>
        <p:spPr>
          <a:xfrm rot="16200000">
            <a:off x="7043152" y="2221871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1" name="TextBox 110"/>
          <p:cNvSpPr txBox="1"/>
          <p:nvPr/>
        </p:nvSpPr>
        <p:spPr>
          <a:xfrm>
            <a:off x="6945962" y="1905000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12" name="Group 111"/>
          <p:cNvGrpSpPr/>
          <p:nvPr/>
        </p:nvGrpSpPr>
        <p:grpSpPr>
          <a:xfrm>
            <a:off x="5909961" y="2169049"/>
            <a:ext cx="1084604" cy="230401"/>
            <a:chOff x="2660625" y="2913667"/>
            <a:chExt cx="1084604" cy="230401"/>
          </a:xfrm>
        </p:grpSpPr>
        <p:sp>
          <p:nvSpPr>
            <p:cNvPr id="113" name="Rectangle 112"/>
            <p:cNvSpPr/>
            <p:nvPr/>
          </p:nvSpPr>
          <p:spPr>
            <a:xfrm>
              <a:off x="2767964" y="2913667"/>
              <a:ext cx="977265" cy="2304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" name="TextBox 113"/>
            <p:cNvSpPr txBox="1"/>
            <p:nvPr/>
          </p:nvSpPr>
          <p:spPr>
            <a:xfrm>
              <a:off x="2863799" y="2921145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puroR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15" name="Isosceles Triangle 114"/>
            <p:cNvSpPr/>
            <p:nvPr/>
          </p:nvSpPr>
          <p:spPr>
            <a:xfrm rot="16200000">
              <a:off x="2599425" y="2974868"/>
              <a:ext cx="230400" cy="108000"/>
            </a:xfrm>
            <a:prstGeom prst="triangl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" name="Isosceles Triangle 115"/>
            <p:cNvSpPr/>
            <p:nvPr/>
          </p:nvSpPr>
          <p:spPr>
            <a:xfrm rot="16200000">
              <a:off x="3576029" y="2974868"/>
              <a:ext cx="230400" cy="108000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18" name="TextBox 117"/>
          <p:cNvSpPr txBox="1"/>
          <p:nvPr/>
        </p:nvSpPr>
        <p:spPr>
          <a:xfrm>
            <a:off x="2169861" y="2158140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23" name="TextBox 122"/>
          <p:cNvSpPr txBox="1"/>
          <p:nvPr/>
        </p:nvSpPr>
        <p:spPr>
          <a:xfrm>
            <a:off x="1401770" y="1981200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smtClean="0"/>
              <a:t>Jpx</a:t>
            </a:r>
            <a:endParaRPr lang="en-GB" sz="1200" i="1" dirty="0"/>
          </a:p>
        </p:txBody>
      </p:sp>
      <p:sp>
        <p:nvSpPr>
          <p:cNvPr id="124" name="TextBox 123"/>
          <p:cNvSpPr txBox="1"/>
          <p:nvPr/>
        </p:nvSpPr>
        <p:spPr>
          <a:xfrm>
            <a:off x="8412170" y="1988863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Ftx</a:t>
            </a:r>
            <a:endParaRPr lang="en-GB" sz="1200" i="1" dirty="0"/>
          </a:p>
        </p:txBody>
      </p:sp>
      <p:grpSp>
        <p:nvGrpSpPr>
          <p:cNvPr id="95" name="Group 94"/>
          <p:cNvGrpSpPr/>
          <p:nvPr/>
        </p:nvGrpSpPr>
        <p:grpSpPr>
          <a:xfrm>
            <a:off x="3319276" y="2155762"/>
            <a:ext cx="567008" cy="230400"/>
            <a:chOff x="3429716" y="3655800"/>
            <a:chExt cx="567008" cy="230400"/>
          </a:xfrm>
        </p:grpSpPr>
        <p:grpSp>
          <p:nvGrpSpPr>
            <p:cNvPr id="91" name="Group 90"/>
            <p:cNvGrpSpPr/>
            <p:nvPr/>
          </p:nvGrpSpPr>
          <p:grpSpPr>
            <a:xfrm>
              <a:off x="3429716" y="3655800"/>
              <a:ext cx="567008" cy="230400"/>
              <a:chOff x="2748444" y="2893800"/>
              <a:chExt cx="567008" cy="230400"/>
            </a:xfrm>
          </p:grpSpPr>
          <p:sp>
            <p:nvSpPr>
              <p:cNvPr id="77" name="Rectangle 76"/>
              <p:cNvSpPr/>
              <p:nvPr/>
            </p:nvSpPr>
            <p:spPr>
              <a:xfrm>
                <a:off x="2748444" y="2895600"/>
                <a:ext cx="459007" cy="228600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90" name="Isosceles Triangle 89"/>
              <p:cNvSpPr/>
              <p:nvPr/>
            </p:nvSpPr>
            <p:spPr>
              <a:xfrm rot="5400000" flipH="1">
                <a:off x="3146252" y="2955000"/>
                <a:ext cx="230400" cy="108000"/>
              </a:xfrm>
              <a:prstGeom prst="triangle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94" name="TextBox 93"/>
            <p:cNvSpPr txBox="1"/>
            <p:nvPr/>
          </p:nvSpPr>
          <p:spPr>
            <a:xfrm>
              <a:off x="3444544" y="3664178"/>
              <a:ext cx="460796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b="1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LinxP</a:t>
              </a:r>
              <a:endParaRPr lang="en-GB" sz="800" b="1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cxnSp>
        <p:nvCxnSpPr>
          <p:cNvPr id="125" name="Straight Connector 124"/>
          <p:cNvCxnSpPr/>
          <p:nvPr/>
        </p:nvCxnSpPr>
        <p:spPr>
          <a:xfrm>
            <a:off x="1600200" y="3753343"/>
            <a:ext cx="7010400" cy="0"/>
          </a:xfrm>
          <a:prstGeom prst="line">
            <a:avLst/>
          </a:prstGeom>
          <a:ln w="571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6" name="TextBox 125"/>
          <p:cNvSpPr txBox="1"/>
          <p:nvPr/>
        </p:nvSpPr>
        <p:spPr>
          <a:xfrm>
            <a:off x="7243200" y="3628134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27" name="Isosceles Triangle 126"/>
          <p:cNvSpPr/>
          <p:nvPr/>
        </p:nvSpPr>
        <p:spPr>
          <a:xfrm rot="16200000" flipH="1">
            <a:off x="5087158" y="3685480"/>
            <a:ext cx="230400" cy="108000"/>
          </a:xfrm>
          <a:prstGeom prst="triangl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8" name="Rectangle 127"/>
          <p:cNvSpPr/>
          <p:nvPr/>
        </p:nvSpPr>
        <p:spPr>
          <a:xfrm rot="10800000">
            <a:off x="4913458" y="3610319"/>
            <a:ext cx="108000" cy="2286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9" name="TextBox 128"/>
          <p:cNvSpPr txBox="1"/>
          <p:nvPr/>
        </p:nvSpPr>
        <p:spPr>
          <a:xfrm>
            <a:off x="4790293" y="3376048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Rox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30" name="TextBox 129"/>
          <p:cNvSpPr txBox="1"/>
          <p:nvPr/>
        </p:nvSpPr>
        <p:spPr>
          <a:xfrm>
            <a:off x="5051938" y="3376048"/>
            <a:ext cx="34539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Lox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31" name="Group 130"/>
          <p:cNvGrpSpPr/>
          <p:nvPr/>
        </p:nvGrpSpPr>
        <p:grpSpPr>
          <a:xfrm rot="10800000">
            <a:off x="5598882" y="3619889"/>
            <a:ext cx="1084604" cy="230401"/>
            <a:chOff x="3380732" y="1005588"/>
            <a:chExt cx="1084604" cy="230401"/>
          </a:xfrm>
        </p:grpSpPr>
        <p:grpSp>
          <p:nvGrpSpPr>
            <p:cNvPr id="132" name="Group 131"/>
            <p:cNvGrpSpPr/>
            <p:nvPr/>
          </p:nvGrpSpPr>
          <p:grpSpPr>
            <a:xfrm rot="10800000">
              <a:off x="3380732" y="1005588"/>
              <a:ext cx="1084604" cy="230401"/>
              <a:chOff x="3767447" y="1005588"/>
              <a:chExt cx="1084604" cy="230401"/>
            </a:xfrm>
          </p:grpSpPr>
          <p:sp>
            <p:nvSpPr>
              <p:cNvPr id="134" name="Rectangle 133"/>
              <p:cNvSpPr/>
              <p:nvPr/>
            </p:nvSpPr>
            <p:spPr>
              <a:xfrm>
                <a:off x="3874786" y="1005588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5" name="Isosceles Triangle 134"/>
              <p:cNvSpPr/>
              <p:nvPr/>
            </p:nvSpPr>
            <p:spPr>
              <a:xfrm rot="16200000">
                <a:off x="3706247" y="1066789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6" name="Isosceles Triangle 135"/>
              <p:cNvSpPr/>
              <p:nvPr/>
            </p:nvSpPr>
            <p:spPr>
              <a:xfrm rot="16200000">
                <a:off x="4682851" y="1066789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33" name="TextBox 132"/>
            <p:cNvSpPr txBox="1"/>
            <p:nvPr/>
          </p:nvSpPr>
          <p:spPr>
            <a:xfrm rot="10800000">
              <a:off x="3583906" y="1013066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err="1" smtClean="0">
                  <a:latin typeface="Segoe UI" panose="020B0502040204020203" pitchFamily="34" charset="0"/>
                  <a:cs typeface="Segoe UI" panose="020B0502040204020203" pitchFamily="34" charset="0"/>
                </a:rPr>
                <a:t>polyA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 (3x)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137" name="Isosceles Triangle 136"/>
          <p:cNvSpPr/>
          <p:nvPr/>
        </p:nvSpPr>
        <p:spPr>
          <a:xfrm rot="5400000">
            <a:off x="4624602" y="3681089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8" name="TextBox 137"/>
          <p:cNvSpPr txBox="1"/>
          <p:nvPr/>
        </p:nvSpPr>
        <p:spPr>
          <a:xfrm>
            <a:off x="4559128" y="3376048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39" name="Isosceles Triangle 138"/>
          <p:cNvSpPr/>
          <p:nvPr/>
        </p:nvSpPr>
        <p:spPr>
          <a:xfrm rot="5400000">
            <a:off x="3242218" y="3693858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0" name="TextBox 139"/>
          <p:cNvSpPr txBox="1"/>
          <p:nvPr/>
        </p:nvSpPr>
        <p:spPr>
          <a:xfrm>
            <a:off x="3176744" y="3388817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41" name="Group 140"/>
          <p:cNvGrpSpPr/>
          <p:nvPr/>
        </p:nvGrpSpPr>
        <p:grpSpPr>
          <a:xfrm rot="10800000">
            <a:off x="3521205" y="3624279"/>
            <a:ext cx="1084604" cy="230401"/>
            <a:chOff x="2660625" y="2913667"/>
            <a:chExt cx="1084604" cy="230401"/>
          </a:xfrm>
        </p:grpSpPr>
        <p:sp>
          <p:nvSpPr>
            <p:cNvPr id="142" name="Rectangle 141"/>
            <p:cNvSpPr/>
            <p:nvPr/>
          </p:nvSpPr>
          <p:spPr>
            <a:xfrm>
              <a:off x="2767964" y="2913667"/>
              <a:ext cx="977265" cy="2304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" name="TextBox 142"/>
            <p:cNvSpPr txBox="1"/>
            <p:nvPr/>
          </p:nvSpPr>
          <p:spPr>
            <a:xfrm rot="10800000">
              <a:off x="2863799" y="2921145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puroR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44" name="Isosceles Triangle 143"/>
            <p:cNvSpPr/>
            <p:nvPr/>
          </p:nvSpPr>
          <p:spPr>
            <a:xfrm rot="16200000">
              <a:off x="2599425" y="2974868"/>
              <a:ext cx="230400" cy="108000"/>
            </a:xfrm>
            <a:prstGeom prst="triangl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" name="Isosceles Triangle 144"/>
            <p:cNvSpPr/>
            <p:nvPr/>
          </p:nvSpPr>
          <p:spPr>
            <a:xfrm rot="16200000">
              <a:off x="3576029" y="2974868"/>
              <a:ext cx="230400" cy="108000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47" name="TextBox 146"/>
          <p:cNvSpPr txBox="1"/>
          <p:nvPr/>
        </p:nvSpPr>
        <p:spPr>
          <a:xfrm>
            <a:off x="2139691" y="3628134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52" name="TextBox 151"/>
          <p:cNvSpPr txBox="1"/>
          <p:nvPr/>
        </p:nvSpPr>
        <p:spPr>
          <a:xfrm>
            <a:off x="1371600" y="3451194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smtClean="0"/>
              <a:t>Jpx</a:t>
            </a:r>
            <a:endParaRPr lang="en-GB" sz="1200" i="1" dirty="0"/>
          </a:p>
        </p:txBody>
      </p:sp>
      <p:sp>
        <p:nvSpPr>
          <p:cNvPr id="153" name="TextBox 152"/>
          <p:cNvSpPr txBox="1"/>
          <p:nvPr/>
        </p:nvSpPr>
        <p:spPr>
          <a:xfrm>
            <a:off x="8382000" y="3458857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Ftx</a:t>
            </a:r>
            <a:endParaRPr lang="en-GB" sz="1200" i="1" dirty="0"/>
          </a:p>
        </p:txBody>
      </p:sp>
      <p:sp>
        <p:nvSpPr>
          <p:cNvPr id="154" name="TextBox 153"/>
          <p:cNvSpPr txBox="1"/>
          <p:nvPr/>
        </p:nvSpPr>
        <p:spPr>
          <a:xfrm>
            <a:off x="274630" y="3553288"/>
            <a:ext cx="108616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Line PJF3</a:t>
            </a:r>
            <a:endParaRPr lang="en-GB" sz="1400" b="1" dirty="0"/>
          </a:p>
        </p:txBody>
      </p:sp>
      <p:cxnSp>
        <p:nvCxnSpPr>
          <p:cNvPr id="162" name="Straight Connector 161"/>
          <p:cNvCxnSpPr/>
          <p:nvPr/>
        </p:nvCxnSpPr>
        <p:spPr>
          <a:xfrm>
            <a:off x="1600200" y="5067458"/>
            <a:ext cx="7010400" cy="0"/>
          </a:xfrm>
          <a:prstGeom prst="line">
            <a:avLst/>
          </a:prstGeom>
          <a:ln w="571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3" name="TextBox 162"/>
          <p:cNvSpPr txBox="1"/>
          <p:nvPr/>
        </p:nvSpPr>
        <p:spPr>
          <a:xfrm>
            <a:off x="7243200" y="4942249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64" name="Isosceles Triangle 163"/>
          <p:cNvSpPr/>
          <p:nvPr/>
        </p:nvSpPr>
        <p:spPr>
          <a:xfrm rot="16200000" flipH="1">
            <a:off x="5087158" y="4999595"/>
            <a:ext cx="230400" cy="108000"/>
          </a:xfrm>
          <a:prstGeom prst="triangl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5" name="Rectangle 164"/>
          <p:cNvSpPr/>
          <p:nvPr/>
        </p:nvSpPr>
        <p:spPr>
          <a:xfrm rot="10800000">
            <a:off x="4913458" y="4924434"/>
            <a:ext cx="108000" cy="2286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6" name="TextBox 165"/>
          <p:cNvSpPr txBox="1"/>
          <p:nvPr/>
        </p:nvSpPr>
        <p:spPr>
          <a:xfrm>
            <a:off x="4790293" y="4690163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Rox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67" name="TextBox 166"/>
          <p:cNvSpPr txBox="1"/>
          <p:nvPr/>
        </p:nvSpPr>
        <p:spPr>
          <a:xfrm>
            <a:off x="5051938" y="4690163"/>
            <a:ext cx="34539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Lox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68" name="Group 167"/>
          <p:cNvGrpSpPr/>
          <p:nvPr/>
        </p:nvGrpSpPr>
        <p:grpSpPr>
          <a:xfrm rot="10800000">
            <a:off x="5598882" y="4934004"/>
            <a:ext cx="1084604" cy="230401"/>
            <a:chOff x="3380732" y="1005588"/>
            <a:chExt cx="1084604" cy="230401"/>
          </a:xfrm>
        </p:grpSpPr>
        <p:grpSp>
          <p:nvGrpSpPr>
            <p:cNvPr id="169" name="Group 168"/>
            <p:cNvGrpSpPr/>
            <p:nvPr/>
          </p:nvGrpSpPr>
          <p:grpSpPr>
            <a:xfrm rot="10800000">
              <a:off x="3380732" y="1005588"/>
              <a:ext cx="1084604" cy="230401"/>
              <a:chOff x="3767447" y="1005588"/>
              <a:chExt cx="1084604" cy="230401"/>
            </a:xfrm>
          </p:grpSpPr>
          <p:sp>
            <p:nvSpPr>
              <p:cNvPr id="171" name="Rectangle 170"/>
              <p:cNvSpPr/>
              <p:nvPr/>
            </p:nvSpPr>
            <p:spPr>
              <a:xfrm>
                <a:off x="3874786" y="1005588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" name="Isosceles Triangle 171"/>
              <p:cNvSpPr/>
              <p:nvPr/>
            </p:nvSpPr>
            <p:spPr>
              <a:xfrm rot="16200000">
                <a:off x="3706247" y="1066789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" name="Isosceles Triangle 172"/>
              <p:cNvSpPr/>
              <p:nvPr/>
            </p:nvSpPr>
            <p:spPr>
              <a:xfrm rot="16200000">
                <a:off x="4682851" y="1066789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70" name="TextBox 169"/>
            <p:cNvSpPr txBox="1"/>
            <p:nvPr/>
          </p:nvSpPr>
          <p:spPr>
            <a:xfrm rot="10800000">
              <a:off x="3583906" y="1013066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err="1" smtClean="0">
                  <a:latin typeface="Segoe UI" panose="020B0502040204020203" pitchFamily="34" charset="0"/>
                  <a:cs typeface="Segoe UI" panose="020B0502040204020203" pitchFamily="34" charset="0"/>
                </a:rPr>
                <a:t>polyA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 (3x)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174" name="Isosceles Triangle 173"/>
          <p:cNvSpPr/>
          <p:nvPr/>
        </p:nvSpPr>
        <p:spPr>
          <a:xfrm rot="5400000">
            <a:off x="4624602" y="4995204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5" name="TextBox 174"/>
          <p:cNvSpPr txBox="1"/>
          <p:nvPr/>
        </p:nvSpPr>
        <p:spPr>
          <a:xfrm>
            <a:off x="4559128" y="4690163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76" name="Isosceles Triangle 175"/>
          <p:cNvSpPr/>
          <p:nvPr/>
        </p:nvSpPr>
        <p:spPr>
          <a:xfrm rot="5400000">
            <a:off x="3242218" y="5007973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7" name="TextBox 176"/>
          <p:cNvSpPr txBox="1"/>
          <p:nvPr/>
        </p:nvSpPr>
        <p:spPr>
          <a:xfrm>
            <a:off x="3176744" y="4702932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78" name="Group 177"/>
          <p:cNvGrpSpPr/>
          <p:nvPr/>
        </p:nvGrpSpPr>
        <p:grpSpPr>
          <a:xfrm rot="10800000">
            <a:off x="3521205" y="4938394"/>
            <a:ext cx="1084604" cy="230401"/>
            <a:chOff x="2660625" y="2913667"/>
            <a:chExt cx="1084604" cy="230401"/>
          </a:xfrm>
        </p:grpSpPr>
        <p:sp>
          <p:nvSpPr>
            <p:cNvPr id="179" name="Rectangle 178"/>
            <p:cNvSpPr/>
            <p:nvPr/>
          </p:nvSpPr>
          <p:spPr>
            <a:xfrm>
              <a:off x="2767964" y="2913667"/>
              <a:ext cx="977265" cy="2304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0" name="TextBox 179"/>
            <p:cNvSpPr txBox="1"/>
            <p:nvPr/>
          </p:nvSpPr>
          <p:spPr>
            <a:xfrm rot="10800000">
              <a:off x="2863799" y="2921145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puroR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81" name="Isosceles Triangle 180"/>
            <p:cNvSpPr/>
            <p:nvPr/>
          </p:nvSpPr>
          <p:spPr>
            <a:xfrm rot="16200000">
              <a:off x="2599425" y="2974868"/>
              <a:ext cx="230400" cy="108000"/>
            </a:xfrm>
            <a:prstGeom prst="triangl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2" name="Isosceles Triangle 181"/>
            <p:cNvSpPr/>
            <p:nvPr/>
          </p:nvSpPr>
          <p:spPr>
            <a:xfrm rot="16200000">
              <a:off x="3576029" y="2974868"/>
              <a:ext cx="230400" cy="108000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84" name="TextBox 183"/>
          <p:cNvSpPr txBox="1"/>
          <p:nvPr/>
        </p:nvSpPr>
        <p:spPr>
          <a:xfrm>
            <a:off x="2139691" y="4942249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89" name="TextBox 188"/>
          <p:cNvSpPr txBox="1"/>
          <p:nvPr/>
        </p:nvSpPr>
        <p:spPr>
          <a:xfrm>
            <a:off x="1371600" y="4765309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smtClean="0"/>
              <a:t>Jpx</a:t>
            </a:r>
            <a:endParaRPr lang="en-GB" sz="1200" i="1" dirty="0"/>
          </a:p>
        </p:txBody>
      </p:sp>
      <p:sp>
        <p:nvSpPr>
          <p:cNvPr id="190" name="TextBox 189"/>
          <p:cNvSpPr txBox="1"/>
          <p:nvPr/>
        </p:nvSpPr>
        <p:spPr>
          <a:xfrm>
            <a:off x="8382000" y="4772972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Ftx</a:t>
            </a:r>
            <a:endParaRPr lang="en-GB" sz="1200" i="1" dirty="0"/>
          </a:p>
        </p:txBody>
      </p:sp>
      <p:sp>
        <p:nvSpPr>
          <p:cNvPr id="191" name="TextBox 190"/>
          <p:cNvSpPr txBox="1"/>
          <p:nvPr/>
        </p:nvSpPr>
        <p:spPr>
          <a:xfrm>
            <a:off x="274630" y="4867403"/>
            <a:ext cx="108616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Line PJF4</a:t>
            </a:r>
            <a:endParaRPr lang="en-GB" sz="1400" b="1" dirty="0"/>
          </a:p>
        </p:txBody>
      </p:sp>
      <p:grpSp>
        <p:nvGrpSpPr>
          <p:cNvPr id="157" name="Group 156"/>
          <p:cNvGrpSpPr/>
          <p:nvPr/>
        </p:nvGrpSpPr>
        <p:grpSpPr>
          <a:xfrm flipH="1">
            <a:off x="6629400" y="4938394"/>
            <a:ext cx="567008" cy="230400"/>
            <a:chOff x="3429716" y="3655800"/>
            <a:chExt cx="567008" cy="230400"/>
          </a:xfrm>
        </p:grpSpPr>
        <p:grpSp>
          <p:nvGrpSpPr>
            <p:cNvPr id="158" name="Group 157"/>
            <p:cNvGrpSpPr/>
            <p:nvPr/>
          </p:nvGrpSpPr>
          <p:grpSpPr>
            <a:xfrm>
              <a:off x="3429716" y="3655800"/>
              <a:ext cx="567008" cy="230400"/>
              <a:chOff x="2748444" y="2893800"/>
              <a:chExt cx="567008" cy="230400"/>
            </a:xfrm>
          </p:grpSpPr>
          <p:sp>
            <p:nvSpPr>
              <p:cNvPr id="160" name="Rectangle 159"/>
              <p:cNvSpPr/>
              <p:nvPr/>
            </p:nvSpPr>
            <p:spPr>
              <a:xfrm>
                <a:off x="2748444" y="2895600"/>
                <a:ext cx="459007" cy="228600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" name="Isosceles Triangle 160"/>
              <p:cNvSpPr/>
              <p:nvPr/>
            </p:nvSpPr>
            <p:spPr>
              <a:xfrm rot="5400000" flipH="1">
                <a:off x="3146252" y="2955000"/>
                <a:ext cx="230400" cy="108000"/>
              </a:xfrm>
              <a:prstGeom prst="triangle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59" name="TextBox 158"/>
            <p:cNvSpPr txBox="1"/>
            <p:nvPr/>
          </p:nvSpPr>
          <p:spPr>
            <a:xfrm>
              <a:off x="3444544" y="3664178"/>
              <a:ext cx="460796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b="1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LinxP</a:t>
              </a:r>
              <a:endParaRPr lang="en-GB" sz="800" b="1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92" name="Group 191"/>
          <p:cNvGrpSpPr/>
          <p:nvPr/>
        </p:nvGrpSpPr>
        <p:grpSpPr>
          <a:xfrm>
            <a:off x="1638934" y="2519130"/>
            <a:ext cx="494863" cy="376470"/>
            <a:chOff x="648137" y="1371600"/>
            <a:chExt cx="494863" cy="376470"/>
          </a:xfrm>
        </p:grpSpPr>
        <p:sp>
          <p:nvSpPr>
            <p:cNvPr id="193" name="Right Arrow 192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4" name="TextBox 193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RG133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95" name="Group 194"/>
          <p:cNvGrpSpPr/>
          <p:nvPr/>
        </p:nvGrpSpPr>
        <p:grpSpPr>
          <a:xfrm>
            <a:off x="1600200" y="5334000"/>
            <a:ext cx="494863" cy="376470"/>
            <a:chOff x="648137" y="1371600"/>
            <a:chExt cx="494863" cy="376470"/>
          </a:xfrm>
        </p:grpSpPr>
        <p:sp>
          <p:nvSpPr>
            <p:cNvPr id="196" name="Right Arrow 195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7" name="TextBox 196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RG133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98" name="Group 197"/>
          <p:cNvGrpSpPr/>
          <p:nvPr/>
        </p:nvGrpSpPr>
        <p:grpSpPr>
          <a:xfrm>
            <a:off x="8268334" y="2519130"/>
            <a:ext cx="494863" cy="367844"/>
            <a:chOff x="7816433" y="1371600"/>
            <a:chExt cx="494863" cy="367844"/>
          </a:xfrm>
        </p:grpSpPr>
        <p:sp>
          <p:nvSpPr>
            <p:cNvPr id="199" name="Right Arrow 198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0" name="TextBox 199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RG134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01" name="Group 200"/>
          <p:cNvGrpSpPr/>
          <p:nvPr/>
        </p:nvGrpSpPr>
        <p:grpSpPr>
          <a:xfrm>
            <a:off x="8229600" y="5342626"/>
            <a:ext cx="494863" cy="367844"/>
            <a:chOff x="7816433" y="1371600"/>
            <a:chExt cx="494863" cy="367844"/>
          </a:xfrm>
        </p:grpSpPr>
        <p:sp>
          <p:nvSpPr>
            <p:cNvPr id="202" name="Right Arrow 201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3" name="TextBox 202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RG134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04" name="Group 203"/>
          <p:cNvGrpSpPr/>
          <p:nvPr/>
        </p:nvGrpSpPr>
        <p:grpSpPr>
          <a:xfrm>
            <a:off x="3248600" y="2519130"/>
            <a:ext cx="494863" cy="367844"/>
            <a:chOff x="7816433" y="1371600"/>
            <a:chExt cx="494863" cy="367844"/>
          </a:xfrm>
        </p:grpSpPr>
        <p:sp>
          <p:nvSpPr>
            <p:cNvPr id="205" name="Right Arrow 204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6" name="TextBox 205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RG135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07" name="Group 206"/>
          <p:cNvGrpSpPr/>
          <p:nvPr/>
        </p:nvGrpSpPr>
        <p:grpSpPr>
          <a:xfrm>
            <a:off x="1605696" y="1367504"/>
            <a:ext cx="494863" cy="376470"/>
            <a:chOff x="648137" y="1371600"/>
            <a:chExt cx="494863" cy="376470"/>
          </a:xfrm>
        </p:grpSpPr>
        <p:sp>
          <p:nvSpPr>
            <p:cNvPr id="208" name="Right Arrow 207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9" name="TextBox 208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RG133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10" name="Group 209"/>
          <p:cNvGrpSpPr/>
          <p:nvPr/>
        </p:nvGrpSpPr>
        <p:grpSpPr>
          <a:xfrm>
            <a:off x="8235096" y="1367504"/>
            <a:ext cx="494863" cy="367844"/>
            <a:chOff x="7816433" y="1371600"/>
            <a:chExt cx="494863" cy="367844"/>
          </a:xfrm>
        </p:grpSpPr>
        <p:sp>
          <p:nvSpPr>
            <p:cNvPr id="211" name="Right Arrow 210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2" name="TextBox 211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RG134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13" name="Group 212"/>
          <p:cNvGrpSpPr/>
          <p:nvPr/>
        </p:nvGrpSpPr>
        <p:grpSpPr>
          <a:xfrm>
            <a:off x="3201069" y="1367504"/>
            <a:ext cx="610864" cy="367844"/>
            <a:chOff x="7816433" y="1371600"/>
            <a:chExt cx="610864" cy="367844"/>
          </a:xfrm>
        </p:grpSpPr>
        <p:sp>
          <p:nvSpPr>
            <p:cNvPr id="214" name="Right Arrow 213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5" name="TextBox 214"/>
            <p:cNvSpPr txBox="1"/>
            <p:nvPr/>
          </p:nvSpPr>
          <p:spPr>
            <a:xfrm>
              <a:off x="7816433" y="1524000"/>
              <a:ext cx="610864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RG136.2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16" name="Group 215"/>
          <p:cNvGrpSpPr/>
          <p:nvPr/>
        </p:nvGrpSpPr>
        <p:grpSpPr>
          <a:xfrm>
            <a:off x="6844036" y="1367504"/>
            <a:ext cx="494863" cy="376470"/>
            <a:chOff x="648137" y="1371600"/>
            <a:chExt cx="494863" cy="376470"/>
          </a:xfrm>
        </p:grpSpPr>
        <p:sp>
          <p:nvSpPr>
            <p:cNvPr id="217" name="Right Arrow 216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8" name="TextBox 217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RG137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19" name="Group 218"/>
          <p:cNvGrpSpPr/>
          <p:nvPr/>
        </p:nvGrpSpPr>
        <p:grpSpPr>
          <a:xfrm>
            <a:off x="6844036" y="2519130"/>
            <a:ext cx="494863" cy="376470"/>
            <a:chOff x="648137" y="1371600"/>
            <a:chExt cx="494863" cy="376470"/>
          </a:xfrm>
        </p:grpSpPr>
        <p:sp>
          <p:nvSpPr>
            <p:cNvPr id="220" name="Right Arrow 219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1" name="TextBox 220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RG137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22" name="Group 221"/>
          <p:cNvGrpSpPr/>
          <p:nvPr/>
        </p:nvGrpSpPr>
        <p:grpSpPr>
          <a:xfrm>
            <a:off x="1642329" y="3962400"/>
            <a:ext cx="494863" cy="376470"/>
            <a:chOff x="648137" y="1371600"/>
            <a:chExt cx="494863" cy="376470"/>
          </a:xfrm>
        </p:grpSpPr>
        <p:sp>
          <p:nvSpPr>
            <p:cNvPr id="223" name="Right Arrow 222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4" name="TextBox 223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RG133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25" name="Group 224"/>
          <p:cNvGrpSpPr/>
          <p:nvPr/>
        </p:nvGrpSpPr>
        <p:grpSpPr>
          <a:xfrm>
            <a:off x="8271729" y="3962400"/>
            <a:ext cx="494863" cy="367844"/>
            <a:chOff x="7816433" y="1371600"/>
            <a:chExt cx="494863" cy="367844"/>
          </a:xfrm>
        </p:grpSpPr>
        <p:sp>
          <p:nvSpPr>
            <p:cNvPr id="226" name="Right Arrow 225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7" name="TextBox 226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RG134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31" name="Group 230"/>
          <p:cNvGrpSpPr/>
          <p:nvPr/>
        </p:nvGrpSpPr>
        <p:grpSpPr>
          <a:xfrm>
            <a:off x="3317070" y="3962400"/>
            <a:ext cx="494863" cy="367844"/>
            <a:chOff x="7816433" y="1371600"/>
            <a:chExt cx="494863" cy="367844"/>
          </a:xfrm>
        </p:grpSpPr>
        <p:sp>
          <p:nvSpPr>
            <p:cNvPr id="232" name="Right Arrow 231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3" name="TextBox 232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RG137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28" name="Group 227"/>
          <p:cNvGrpSpPr/>
          <p:nvPr/>
        </p:nvGrpSpPr>
        <p:grpSpPr>
          <a:xfrm>
            <a:off x="5223251" y="1367504"/>
            <a:ext cx="494863" cy="376470"/>
            <a:chOff x="3999031" y="1524000"/>
            <a:chExt cx="494863" cy="376470"/>
          </a:xfrm>
        </p:grpSpPr>
        <p:sp>
          <p:nvSpPr>
            <p:cNvPr id="229" name="Right Arrow 228"/>
            <p:cNvSpPr/>
            <p:nvPr/>
          </p:nvSpPr>
          <p:spPr>
            <a:xfrm>
              <a:off x="4112894" y="1524000"/>
              <a:ext cx="278130" cy="152400"/>
            </a:xfrm>
            <a:prstGeom prst="rightArrow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rgbClr val="FF0000"/>
                </a:solidFill>
              </a:endParaRPr>
            </a:p>
          </p:txBody>
        </p:sp>
        <p:sp>
          <p:nvSpPr>
            <p:cNvPr id="230" name="TextBox 229"/>
            <p:cNvSpPr txBox="1"/>
            <p:nvPr/>
          </p:nvSpPr>
          <p:spPr>
            <a:xfrm>
              <a:off x="3999031" y="16850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RG116</a:t>
              </a:r>
              <a:endParaRPr lang="en-GB" sz="8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34" name="Group 233"/>
          <p:cNvGrpSpPr/>
          <p:nvPr/>
        </p:nvGrpSpPr>
        <p:grpSpPr>
          <a:xfrm flipH="1">
            <a:off x="4738581" y="3962400"/>
            <a:ext cx="494863" cy="376470"/>
            <a:chOff x="3999031" y="1524000"/>
            <a:chExt cx="494863" cy="376470"/>
          </a:xfrm>
        </p:grpSpPr>
        <p:sp>
          <p:nvSpPr>
            <p:cNvPr id="235" name="Right Arrow 234"/>
            <p:cNvSpPr/>
            <p:nvPr/>
          </p:nvSpPr>
          <p:spPr>
            <a:xfrm>
              <a:off x="4112894" y="1524000"/>
              <a:ext cx="278130" cy="152400"/>
            </a:xfrm>
            <a:prstGeom prst="rightArrow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rgbClr val="FF0000"/>
                </a:solidFill>
              </a:endParaRPr>
            </a:p>
          </p:txBody>
        </p:sp>
        <p:sp>
          <p:nvSpPr>
            <p:cNvPr id="236" name="TextBox 235"/>
            <p:cNvSpPr txBox="1"/>
            <p:nvPr/>
          </p:nvSpPr>
          <p:spPr>
            <a:xfrm>
              <a:off x="3999031" y="16850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RG116</a:t>
              </a:r>
              <a:endParaRPr lang="en-GB" sz="8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37" name="Group 236"/>
          <p:cNvGrpSpPr/>
          <p:nvPr/>
        </p:nvGrpSpPr>
        <p:grpSpPr>
          <a:xfrm flipH="1">
            <a:off x="6629400" y="3962400"/>
            <a:ext cx="582916" cy="367844"/>
            <a:chOff x="7816433" y="1371600"/>
            <a:chExt cx="582916" cy="367844"/>
          </a:xfrm>
        </p:grpSpPr>
        <p:sp>
          <p:nvSpPr>
            <p:cNvPr id="238" name="Right Arrow 237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9" name="TextBox 238"/>
            <p:cNvSpPr txBox="1"/>
            <p:nvPr/>
          </p:nvSpPr>
          <p:spPr>
            <a:xfrm>
              <a:off x="7816433" y="1524000"/>
              <a:ext cx="582916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RG136.2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40" name="Group 239"/>
          <p:cNvGrpSpPr/>
          <p:nvPr/>
        </p:nvGrpSpPr>
        <p:grpSpPr>
          <a:xfrm>
            <a:off x="3317070" y="5334000"/>
            <a:ext cx="494863" cy="367844"/>
            <a:chOff x="7816433" y="1371600"/>
            <a:chExt cx="494863" cy="367844"/>
          </a:xfrm>
        </p:grpSpPr>
        <p:sp>
          <p:nvSpPr>
            <p:cNvPr id="241" name="Right Arrow 240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2" name="TextBox 241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RG137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43" name="Group 242"/>
          <p:cNvGrpSpPr/>
          <p:nvPr/>
        </p:nvGrpSpPr>
        <p:grpSpPr>
          <a:xfrm flipH="1">
            <a:off x="6818186" y="5342626"/>
            <a:ext cx="494863" cy="367844"/>
            <a:chOff x="7816433" y="1371600"/>
            <a:chExt cx="494863" cy="367844"/>
          </a:xfrm>
        </p:grpSpPr>
        <p:sp>
          <p:nvSpPr>
            <p:cNvPr id="244" name="Right Arrow 243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5" name="TextBox 244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RG135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227435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Straight Connector 5"/>
          <p:cNvCxnSpPr/>
          <p:nvPr/>
        </p:nvCxnSpPr>
        <p:spPr>
          <a:xfrm>
            <a:off x="1591636" y="1115498"/>
            <a:ext cx="7010400" cy="0"/>
          </a:xfrm>
          <a:prstGeom prst="line">
            <a:avLst/>
          </a:prstGeom>
          <a:ln w="571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TextBox 82"/>
          <p:cNvSpPr txBox="1"/>
          <p:nvPr/>
        </p:nvSpPr>
        <p:spPr>
          <a:xfrm>
            <a:off x="7234636" y="990289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227966" y="228600"/>
            <a:ext cx="8583620" cy="307777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af-ZA" sz="1400" b="1" dirty="0" smtClean="0">
                <a:latin typeface="Segoe UI" panose="020B0502040204020203" pitchFamily="34" charset="0"/>
                <a:cs typeface="Segoe UI" panose="020B0502040204020203" pitchFamily="34" charset="0"/>
              </a:rPr>
              <a:t>Ftx-Xpct</a:t>
            </a:r>
            <a:r>
              <a:rPr lang="en-GB" sz="1400" b="1" dirty="0" smtClean="0">
                <a:latin typeface="Segoe UI" panose="020B0502040204020203" pitchFamily="34" charset="0"/>
                <a:cs typeface="Segoe UI" panose="020B0502040204020203" pitchFamily="34" charset="0"/>
              </a:rPr>
              <a:t> knock-ins</a:t>
            </a:r>
            <a:endParaRPr lang="en-GB" sz="1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4" name="Isosceles Triangle 13"/>
          <p:cNvSpPr/>
          <p:nvPr/>
        </p:nvSpPr>
        <p:spPr>
          <a:xfrm rot="5400000" flipH="1">
            <a:off x="5159478" y="1062398"/>
            <a:ext cx="230400" cy="108000"/>
          </a:xfrm>
          <a:prstGeom prst="triangl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Rectangle 14"/>
          <p:cNvSpPr/>
          <p:nvPr/>
        </p:nvSpPr>
        <p:spPr>
          <a:xfrm>
            <a:off x="5455578" y="1016959"/>
            <a:ext cx="108000" cy="2286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TextBox 15"/>
          <p:cNvSpPr txBox="1"/>
          <p:nvPr/>
        </p:nvSpPr>
        <p:spPr>
          <a:xfrm>
            <a:off x="5332413" y="756837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Rox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5079708" y="756837"/>
            <a:ext cx="34539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Lox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3793550" y="1005588"/>
            <a:ext cx="1084604" cy="230401"/>
            <a:chOff x="3380732" y="1005588"/>
            <a:chExt cx="1084604" cy="230401"/>
          </a:xfrm>
        </p:grpSpPr>
        <p:grpSp>
          <p:nvGrpSpPr>
            <p:cNvPr id="43" name="Group 42"/>
            <p:cNvGrpSpPr/>
            <p:nvPr/>
          </p:nvGrpSpPr>
          <p:grpSpPr>
            <a:xfrm rot="10800000">
              <a:off x="3380732" y="1005588"/>
              <a:ext cx="1084604" cy="230401"/>
              <a:chOff x="3767447" y="1005588"/>
              <a:chExt cx="1084604" cy="230401"/>
            </a:xfrm>
          </p:grpSpPr>
          <p:sp>
            <p:nvSpPr>
              <p:cNvPr id="28" name="Rectangle 27"/>
              <p:cNvSpPr/>
              <p:nvPr/>
            </p:nvSpPr>
            <p:spPr>
              <a:xfrm>
                <a:off x="3874786" y="1005588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0" name="Isosceles Triangle 29"/>
              <p:cNvSpPr/>
              <p:nvPr/>
            </p:nvSpPr>
            <p:spPr>
              <a:xfrm rot="16200000">
                <a:off x="3706247" y="1066789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1" name="Isosceles Triangle 30"/>
              <p:cNvSpPr/>
              <p:nvPr/>
            </p:nvSpPr>
            <p:spPr>
              <a:xfrm rot="16200000">
                <a:off x="4682851" y="1066789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9" name="TextBox 28"/>
            <p:cNvSpPr txBox="1"/>
            <p:nvPr/>
          </p:nvSpPr>
          <p:spPr>
            <a:xfrm>
              <a:off x="3583906" y="1013066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err="1" smtClean="0">
                  <a:latin typeface="Segoe UI" panose="020B0502040204020203" pitchFamily="34" charset="0"/>
                  <a:cs typeface="Segoe UI" panose="020B0502040204020203" pitchFamily="34" charset="0"/>
                </a:rPr>
                <a:t>polyA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 (3x)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19" name="Isosceles Triangle 18"/>
          <p:cNvSpPr/>
          <p:nvPr/>
        </p:nvSpPr>
        <p:spPr>
          <a:xfrm rot="16200000">
            <a:off x="5622034" y="1066789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TextBox 19"/>
          <p:cNvSpPr txBox="1"/>
          <p:nvPr/>
        </p:nvSpPr>
        <p:spPr>
          <a:xfrm>
            <a:off x="5563578" y="756837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1" name="Isosceles Triangle 20"/>
          <p:cNvSpPr/>
          <p:nvPr/>
        </p:nvSpPr>
        <p:spPr>
          <a:xfrm rot="16200000">
            <a:off x="7004418" y="1054020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/>
          <p:cNvSpPr txBox="1"/>
          <p:nvPr/>
        </p:nvSpPr>
        <p:spPr>
          <a:xfrm>
            <a:off x="6945962" y="744068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23" name="Group 22"/>
          <p:cNvGrpSpPr/>
          <p:nvPr/>
        </p:nvGrpSpPr>
        <p:grpSpPr>
          <a:xfrm>
            <a:off x="5871227" y="1001198"/>
            <a:ext cx="1084604" cy="230401"/>
            <a:chOff x="2660625" y="2913667"/>
            <a:chExt cx="1084604" cy="230401"/>
          </a:xfrm>
        </p:grpSpPr>
        <p:sp>
          <p:nvSpPr>
            <p:cNvPr id="24" name="Rectangle 23"/>
            <p:cNvSpPr/>
            <p:nvPr/>
          </p:nvSpPr>
          <p:spPr>
            <a:xfrm>
              <a:off x="2767964" y="2913667"/>
              <a:ext cx="977265" cy="2304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2863799" y="2921145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puroR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6" name="Isosceles Triangle 25"/>
            <p:cNvSpPr/>
            <p:nvPr/>
          </p:nvSpPr>
          <p:spPr>
            <a:xfrm rot="16200000">
              <a:off x="2599425" y="2974868"/>
              <a:ext cx="230400" cy="108000"/>
            </a:xfrm>
            <a:prstGeom prst="triangl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7" name="Isosceles Triangle 26"/>
            <p:cNvSpPr/>
            <p:nvPr/>
          </p:nvSpPr>
          <p:spPr>
            <a:xfrm rot="16200000">
              <a:off x="3576029" y="2974868"/>
              <a:ext cx="230400" cy="108000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2131127" y="990289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1363036" y="813349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Ftx</a:t>
            </a:r>
            <a:endParaRPr lang="en-GB" sz="1200" i="1" dirty="0"/>
          </a:p>
        </p:txBody>
      </p:sp>
      <p:sp>
        <p:nvSpPr>
          <p:cNvPr id="38" name="TextBox 37"/>
          <p:cNvSpPr txBox="1"/>
          <p:nvPr/>
        </p:nvSpPr>
        <p:spPr>
          <a:xfrm>
            <a:off x="8373436" y="821012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Xpct</a:t>
            </a:r>
            <a:endParaRPr lang="en-GB" sz="1200" i="1" dirty="0"/>
          </a:p>
        </p:txBody>
      </p:sp>
      <p:sp>
        <p:nvSpPr>
          <p:cNvPr id="45" name="TextBox 44"/>
          <p:cNvSpPr txBox="1"/>
          <p:nvPr/>
        </p:nvSpPr>
        <p:spPr>
          <a:xfrm>
            <a:off x="304800" y="2107849"/>
            <a:ext cx="108616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Line PFX7</a:t>
            </a:r>
            <a:endParaRPr lang="en-GB" sz="1400" b="1" dirty="0"/>
          </a:p>
        </p:txBody>
      </p:sp>
      <p:sp>
        <p:nvSpPr>
          <p:cNvPr id="39" name="TextBox 38"/>
          <p:cNvSpPr txBox="1"/>
          <p:nvPr/>
        </p:nvSpPr>
        <p:spPr>
          <a:xfrm>
            <a:off x="266066" y="915443"/>
            <a:ext cx="108616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Line PFX5</a:t>
            </a:r>
            <a:endParaRPr lang="en-GB" sz="1400" b="1" dirty="0"/>
          </a:p>
        </p:txBody>
      </p:sp>
      <p:cxnSp>
        <p:nvCxnSpPr>
          <p:cNvPr id="96" name="Straight Connector 95"/>
          <p:cNvCxnSpPr/>
          <p:nvPr/>
        </p:nvCxnSpPr>
        <p:spPr>
          <a:xfrm>
            <a:off x="1630370" y="2283349"/>
            <a:ext cx="7010400" cy="0"/>
          </a:xfrm>
          <a:prstGeom prst="line">
            <a:avLst/>
          </a:prstGeom>
          <a:ln w="571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TextBox 96"/>
          <p:cNvSpPr txBox="1"/>
          <p:nvPr/>
        </p:nvSpPr>
        <p:spPr>
          <a:xfrm>
            <a:off x="7273370" y="2158140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98" name="Isosceles Triangle 97"/>
          <p:cNvSpPr/>
          <p:nvPr/>
        </p:nvSpPr>
        <p:spPr>
          <a:xfrm rot="5400000" flipH="1">
            <a:off x="5198212" y="2230249"/>
            <a:ext cx="230400" cy="108000"/>
          </a:xfrm>
          <a:prstGeom prst="triangl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9" name="Rectangle 98"/>
          <p:cNvSpPr/>
          <p:nvPr/>
        </p:nvSpPr>
        <p:spPr>
          <a:xfrm>
            <a:off x="5494312" y="2184810"/>
            <a:ext cx="108000" cy="2286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0" name="TextBox 99"/>
          <p:cNvSpPr txBox="1"/>
          <p:nvPr/>
        </p:nvSpPr>
        <p:spPr>
          <a:xfrm>
            <a:off x="5332413" y="1917769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Rox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01" name="TextBox 100"/>
          <p:cNvSpPr txBox="1"/>
          <p:nvPr/>
        </p:nvSpPr>
        <p:spPr>
          <a:xfrm>
            <a:off x="5079708" y="1917769"/>
            <a:ext cx="34539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Lox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02" name="Group 101"/>
          <p:cNvGrpSpPr/>
          <p:nvPr/>
        </p:nvGrpSpPr>
        <p:grpSpPr>
          <a:xfrm>
            <a:off x="3849462" y="2146536"/>
            <a:ext cx="1084604" cy="230401"/>
            <a:chOff x="3380732" y="1005588"/>
            <a:chExt cx="1084604" cy="230401"/>
          </a:xfrm>
        </p:grpSpPr>
        <p:grpSp>
          <p:nvGrpSpPr>
            <p:cNvPr id="103" name="Group 102"/>
            <p:cNvGrpSpPr/>
            <p:nvPr/>
          </p:nvGrpSpPr>
          <p:grpSpPr>
            <a:xfrm rot="10800000">
              <a:off x="3380732" y="1005588"/>
              <a:ext cx="1084604" cy="230401"/>
              <a:chOff x="3767447" y="1005588"/>
              <a:chExt cx="1084604" cy="230401"/>
            </a:xfrm>
          </p:grpSpPr>
          <p:sp>
            <p:nvSpPr>
              <p:cNvPr id="105" name="Rectangle 104"/>
              <p:cNvSpPr/>
              <p:nvPr/>
            </p:nvSpPr>
            <p:spPr>
              <a:xfrm>
                <a:off x="3874786" y="1005588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6" name="Isosceles Triangle 105"/>
              <p:cNvSpPr/>
              <p:nvPr/>
            </p:nvSpPr>
            <p:spPr>
              <a:xfrm rot="16200000">
                <a:off x="3706247" y="1066789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7" name="Isosceles Triangle 106"/>
              <p:cNvSpPr/>
              <p:nvPr/>
            </p:nvSpPr>
            <p:spPr>
              <a:xfrm rot="16200000">
                <a:off x="4682851" y="1066789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04" name="TextBox 103"/>
            <p:cNvSpPr txBox="1"/>
            <p:nvPr/>
          </p:nvSpPr>
          <p:spPr>
            <a:xfrm>
              <a:off x="3583906" y="1013066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err="1" smtClean="0">
                  <a:latin typeface="Segoe UI" panose="020B0502040204020203" pitchFamily="34" charset="0"/>
                  <a:cs typeface="Segoe UI" panose="020B0502040204020203" pitchFamily="34" charset="0"/>
                </a:rPr>
                <a:t>polyA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 (3x)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108" name="Isosceles Triangle 107"/>
          <p:cNvSpPr/>
          <p:nvPr/>
        </p:nvSpPr>
        <p:spPr>
          <a:xfrm rot="16200000">
            <a:off x="5660768" y="2234640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9" name="TextBox 108"/>
          <p:cNvSpPr txBox="1"/>
          <p:nvPr/>
        </p:nvSpPr>
        <p:spPr>
          <a:xfrm>
            <a:off x="5563578" y="1917769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10" name="Isosceles Triangle 109"/>
          <p:cNvSpPr/>
          <p:nvPr/>
        </p:nvSpPr>
        <p:spPr>
          <a:xfrm rot="16200000">
            <a:off x="7043152" y="2221871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1" name="TextBox 110"/>
          <p:cNvSpPr txBox="1"/>
          <p:nvPr/>
        </p:nvSpPr>
        <p:spPr>
          <a:xfrm>
            <a:off x="6945962" y="1905000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12" name="Group 111"/>
          <p:cNvGrpSpPr/>
          <p:nvPr/>
        </p:nvGrpSpPr>
        <p:grpSpPr>
          <a:xfrm>
            <a:off x="5909961" y="2169049"/>
            <a:ext cx="1084604" cy="230401"/>
            <a:chOff x="2660625" y="2913667"/>
            <a:chExt cx="1084604" cy="230401"/>
          </a:xfrm>
        </p:grpSpPr>
        <p:sp>
          <p:nvSpPr>
            <p:cNvPr id="113" name="Rectangle 112"/>
            <p:cNvSpPr/>
            <p:nvPr/>
          </p:nvSpPr>
          <p:spPr>
            <a:xfrm>
              <a:off x="2767964" y="2913667"/>
              <a:ext cx="977265" cy="2304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" name="TextBox 113"/>
            <p:cNvSpPr txBox="1"/>
            <p:nvPr/>
          </p:nvSpPr>
          <p:spPr>
            <a:xfrm>
              <a:off x="2863799" y="2921145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puroR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15" name="Isosceles Triangle 114"/>
            <p:cNvSpPr/>
            <p:nvPr/>
          </p:nvSpPr>
          <p:spPr>
            <a:xfrm rot="16200000">
              <a:off x="2599425" y="2974868"/>
              <a:ext cx="230400" cy="108000"/>
            </a:xfrm>
            <a:prstGeom prst="triangl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" name="Isosceles Triangle 115"/>
            <p:cNvSpPr/>
            <p:nvPr/>
          </p:nvSpPr>
          <p:spPr>
            <a:xfrm rot="16200000">
              <a:off x="3576029" y="2974868"/>
              <a:ext cx="230400" cy="108000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18" name="TextBox 117"/>
          <p:cNvSpPr txBox="1"/>
          <p:nvPr/>
        </p:nvSpPr>
        <p:spPr>
          <a:xfrm>
            <a:off x="2169861" y="2158140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23" name="TextBox 122"/>
          <p:cNvSpPr txBox="1"/>
          <p:nvPr/>
        </p:nvSpPr>
        <p:spPr>
          <a:xfrm>
            <a:off x="1401770" y="1981200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Ftx</a:t>
            </a:r>
            <a:endParaRPr lang="en-GB" sz="1200" i="1" dirty="0"/>
          </a:p>
        </p:txBody>
      </p:sp>
      <p:sp>
        <p:nvSpPr>
          <p:cNvPr id="124" name="TextBox 123"/>
          <p:cNvSpPr txBox="1"/>
          <p:nvPr/>
        </p:nvSpPr>
        <p:spPr>
          <a:xfrm>
            <a:off x="8412170" y="1988863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Xpct</a:t>
            </a:r>
            <a:endParaRPr lang="en-GB" sz="1200" i="1" dirty="0"/>
          </a:p>
        </p:txBody>
      </p:sp>
      <p:grpSp>
        <p:nvGrpSpPr>
          <p:cNvPr id="95" name="Group 94"/>
          <p:cNvGrpSpPr/>
          <p:nvPr/>
        </p:nvGrpSpPr>
        <p:grpSpPr>
          <a:xfrm>
            <a:off x="3319276" y="2155762"/>
            <a:ext cx="567008" cy="230400"/>
            <a:chOff x="3429716" y="3655800"/>
            <a:chExt cx="567008" cy="230400"/>
          </a:xfrm>
        </p:grpSpPr>
        <p:grpSp>
          <p:nvGrpSpPr>
            <p:cNvPr id="91" name="Group 90"/>
            <p:cNvGrpSpPr/>
            <p:nvPr/>
          </p:nvGrpSpPr>
          <p:grpSpPr>
            <a:xfrm>
              <a:off x="3429716" y="3655800"/>
              <a:ext cx="567008" cy="230400"/>
              <a:chOff x="2748444" y="2893800"/>
              <a:chExt cx="567008" cy="230400"/>
            </a:xfrm>
          </p:grpSpPr>
          <p:sp>
            <p:nvSpPr>
              <p:cNvPr id="77" name="Rectangle 76"/>
              <p:cNvSpPr/>
              <p:nvPr/>
            </p:nvSpPr>
            <p:spPr>
              <a:xfrm>
                <a:off x="2748444" y="2895600"/>
                <a:ext cx="459007" cy="228600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90" name="Isosceles Triangle 89"/>
              <p:cNvSpPr/>
              <p:nvPr/>
            </p:nvSpPr>
            <p:spPr>
              <a:xfrm rot="5400000" flipH="1">
                <a:off x="3146252" y="2955000"/>
                <a:ext cx="230400" cy="108000"/>
              </a:xfrm>
              <a:prstGeom prst="triangle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94" name="TextBox 93"/>
            <p:cNvSpPr txBox="1"/>
            <p:nvPr/>
          </p:nvSpPr>
          <p:spPr>
            <a:xfrm>
              <a:off x="3444544" y="3664178"/>
              <a:ext cx="460796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b="1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LinxP</a:t>
              </a:r>
              <a:endParaRPr lang="en-GB" sz="800" b="1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cxnSp>
        <p:nvCxnSpPr>
          <p:cNvPr id="125" name="Straight Connector 124"/>
          <p:cNvCxnSpPr/>
          <p:nvPr/>
        </p:nvCxnSpPr>
        <p:spPr>
          <a:xfrm>
            <a:off x="1600200" y="3753343"/>
            <a:ext cx="7010400" cy="0"/>
          </a:xfrm>
          <a:prstGeom prst="line">
            <a:avLst/>
          </a:prstGeom>
          <a:ln w="571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6" name="TextBox 125"/>
          <p:cNvSpPr txBox="1"/>
          <p:nvPr/>
        </p:nvSpPr>
        <p:spPr>
          <a:xfrm>
            <a:off x="7243200" y="3628134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27" name="Isosceles Triangle 126"/>
          <p:cNvSpPr/>
          <p:nvPr/>
        </p:nvSpPr>
        <p:spPr>
          <a:xfrm rot="16200000" flipH="1">
            <a:off x="5087158" y="3685480"/>
            <a:ext cx="230400" cy="108000"/>
          </a:xfrm>
          <a:prstGeom prst="triangl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8" name="Rectangle 127"/>
          <p:cNvSpPr/>
          <p:nvPr/>
        </p:nvSpPr>
        <p:spPr>
          <a:xfrm rot="10800000">
            <a:off x="4913458" y="3610319"/>
            <a:ext cx="108000" cy="2286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9" name="TextBox 128"/>
          <p:cNvSpPr txBox="1"/>
          <p:nvPr/>
        </p:nvSpPr>
        <p:spPr>
          <a:xfrm>
            <a:off x="4790293" y="3376048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Rox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30" name="TextBox 129"/>
          <p:cNvSpPr txBox="1"/>
          <p:nvPr/>
        </p:nvSpPr>
        <p:spPr>
          <a:xfrm>
            <a:off x="5051938" y="3376048"/>
            <a:ext cx="34539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Lox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31" name="Group 130"/>
          <p:cNvGrpSpPr/>
          <p:nvPr/>
        </p:nvGrpSpPr>
        <p:grpSpPr>
          <a:xfrm rot="10800000">
            <a:off x="5598882" y="3619889"/>
            <a:ext cx="1084604" cy="230401"/>
            <a:chOff x="3380732" y="1005588"/>
            <a:chExt cx="1084604" cy="230401"/>
          </a:xfrm>
        </p:grpSpPr>
        <p:grpSp>
          <p:nvGrpSpPr>
            <p:cNvPr id="132" name="Group 131"/>
            <p:cNvGrpSpPr/>
            <p:nvPr/>
          </p:nvGrpSpPr>
          <p:grpSpPr>
            <a:xfrm rot="10800000">
              <a:off x="3380732" y="1005588"/>
              <a:ext cx="1084604" cy="230401"/>
              <a:chOff x="3767447" y="1005588"/>
              <a:chExt cx="1084604" cy="230401"/>
            </a:xfrm>
          </p:grpSpPr>
          <p:sp>
            <p:nvSpPr>
              <p:cNvPr id="134" name="Rectangle 133"/>
              <p:cNvSpPr/>
              <p:nvPr/>
            </p:nvSpPr>
            <p:spPr>
              <a:xfrm>
                <a:off x="3874786" y="1005588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5" name="Isosceles Triangle 134"/>
              <p:cNvSpPr/>
              <p:nvPr/>
            </p:nvSpPr>
            <p:spPr>
              <a:xfrm rot="16200000">
                <a:off x="3706247" y="1066789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6" name="Isosceles Triangle 135"/>
              <p:cNvSpPr/>
              <p:nvPr/>
            </p:nvSpPr>
            <p:spPr>
              <a:xfrm rot="16200000">
                <a:off x="4682851" y="1066789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33" name="TextBox 132"/>
            <p:cNvSpPr txBox="1"/>
            <p:nvPr/>
          </p:nvSpPr>
          <p:spPr>
            <a:xfrm rot="10800000">
              <a:off x="3583906" y="1013066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err="1" smtClean="0">
                  <a:latin typeface="Segoe UI" panose="020B0502040204020203" pitchFamily="34" charset="0"/>
                  <a:cs typeface="Segoe UI" panose="020B0502040204020203" pitchFamily="34" charset="0"/>
                </a:rPr>
                <a:t>polyA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 (3x)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137" name="Isosceles Triangle 136"/>
          <p:cNvSpPr/>
          <p:nvPr/>
        </p:nvSpPr>
        <p:spPr>
          <a:xfrm rot="5400000">
            <a:off x="4624602" y="3681089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8" name="TextBox 137"/>
          <p:cNvSpPr txBox="1"/>
          <p:nvPr/>
        </p:nvSpPr>
        <p:spPr>
          <a:xfrm>
            <a:off x="4559128" y="3376048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39" name="Isosceles Triangle 138"/>
          <p:cNvSpPr/>
          <p:nvPr/>
        </p:nvSpPr>
        <p:spPr>
          <a:xfrm rot="5400000">
            <a:off x="3242218" y="3693858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0" name="TextBox 139"/>
          <p:cNvSpPr txBox="1"/>
          <p:nvPr/>
        </p:nvSpPr>
        <p:spPr>
          <a:xfrm>
            <a:off x="3176744" y="3388817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41" name="Group 140"/>
          <p:cNvGrpSpPr/>
          <p:nvPr/>
        </p:nvGrpSpPr>
        <p:grpSpPr>
          <a:xfrm rot="10800000">
            <a:off x="3521205" y="3624279"/>
            <a:ext cx="1084604" cy="230401"/>
            <a:chOff x="2660625" y="2913667"/>
            <a:chExt cx="1084604" cy="230401"/>
          </a:xfrm>
        </p:grpSpPr>
        <p:sp>
          <p:nvSpPr>
            <p:cNvPr id="142" name="Rectangle 141"/>
            <p:cNvSpPr/>
            <p:nvPr/>
          </p:nvSpPr>
          <p:spPr>
            <a:xfrm>
              <a:off x="2767964" y="2913667"/>
              <a:ext cx="977265" cy="2304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" name="TextBox 142"/>
            <p:cNvSpPr txBox="1"/>
            <p:nvPr/>
          </p:nvSpPr>
          <p:spPr>
            <a:xfrm rot="10800000">
              <a:off x="2863799" y="2921145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puroR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44" name="Isosceles Triangle 143"/>
            <p:cNvSpPr/>
            <p:nvPr/>
          </p:nvSpPr>
          <p:spPr>
            <a:xfrm rot="16200000">
              <a:off x="2599425" y="2974868"/>
              <a:ext cx="230400" cy="108000"/>
            </a:xfrm>
            <a:prstGeom prst="triangl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" name="Isosceles Triangle 144"/>
            <p:cNvSpPr/>
            <p:nvPr/>
          </p:nvSpPr>
          <p:spPr>
            <a:xfrm rot="16200000">
              <a:off x="3576029" y="2974868"/>
              <a:ext cx="230400" cy="108000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47" name="TextBox 146"/>
          <p:cNvSpPr txBox="1"/>
          <p:nvPr/>
        </p:nvSpPr>
        <p:spPr>
          <a:xfrm>
            <a:off x="2139691" y="3628134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52" name="TextBox 151"/>
          <p:cNvSpPr txBox="1"/>
          <p:nvPr/>
        </p:nvSpPr>
        <p:spPr>
          <a:xfrm>
            <a:off x="1371600" y="3451194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Ftx</a:t>
            </a:r>
            <a:endParaRPr lang="en-GB" sz="1200" i="1" dirty="0"/>
          </a:p>
        </p:txBody>
      </p:sp>
      <p:sp>
        <p:nvSpPr>
          <p:cNvPr id="153" name="TextBox 152"/>
          <p:cNvSpPr txBox="1"/>
          <p:nvPr/>
        </p:nvSpPr>
        <p:spPr>
          <a:xfrm>
            <a:off x="8382000" y="3458857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Xpct</a:t>
            </a:r>
            <a:endParaRPr lang="en-GB" sz="1200" i="1" dirty="0"/>
          </a:p>
        </p:txBody>
      </p:sp>
      <p:sp>
        <p:nvSpPr>
          <p:cNvPr id="154" name="TextBox 153"/>
          <p:cNvSpPr txBox="1"/>
          <p:nvPr/>
        </p:nvSpPr>
        <p:spPr>
          <a:xfrm>
            <a:off x="274630" y="3553288"/>
            <a:ext cx="108616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Line PFX6</a:t>
            </a:r>
            <a:endParaRPr lang="en-GB" sz="1400" b="1" dirty="0"/>
          </a:p>
        </p:txBody>
      </p:sp>
      <p:cxnSp>
        <p:nvCxnSpPr>
          <p:cNvPr id="162" name="Straight Connector 161"/>
          <p:cNvCxnSpPr/>
          <p:nvPr/>
        </p:nvCxnSpPr>
        <p:spPr>
          <a:xfrm>
            <a:off x="1600200" y="5067458"/>
            <a:ext cx="7010400" cy="0"/>
          </a:xfrm>
          <a:prstGeom prst="line">
            <a:avLst/>
          </a:prstGeom>
          <a:ln w="571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3" name="TextBox 162"/>
          <p:cNvSpPr txBox="1"/>
          <p:nvPr/>
        </p:nvSpPr>
        <p:spPr>
          <a:xfrm>
            <a:off x="7243200" y="4942249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64" name="Isosceles Triangle 163"/>
          <p:cNvSpPr/>
          <p:nvPr/>
        </p:nvSpPr>
        <p:spPr>
          <a:xfrm rot="16200000" flipH="1">
            <a:off x="5087158" y="4999595"/>
            <a:ext cx="230400" cy="108000"/>
          </a:xfrm>
          <a:prstGeom prst="triangl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5" name="Rectangle 164"/>
          <p:cNvSpPr/>
          <p:nvPr/>
        </p:nvSpPr>
        <p:spPr>
          <a:xfrm rot="10800000">
            <a:off x="4913458" y="4924434"/>
            <a:ext cx="108000" cy="2286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6" name="TextBox 165"/>
          <p:cNvSpPr txBox="1"/>
          <p:nvPr/>
        </p:nvSpPr>
        <p:spPr>
          <a:xfrm>
            <a:off x="4790293" y="4690163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Rox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67" name="TextBox 166"/>
          <p:cNvSpPr txBox="1"/>
          <p:nvPr/>
        </p:nvSpPr>
        <p:spPr>
          <a:xfrm>
            <a:off x="5051938" y="4690163"/>
            <a:ext cx="34539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Lox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68" name="Group 167"/>
          <p:cNvGrpSpPr/>
          <p:nvPr/>
        </p:nvGrpSpPr>
        <p:grpSpPr>
          <a:xfrm rot="10800000">
            <a:off x="5598882" y="4934004"/>
            <a:ext cx="1084604" cy="230401"/>
            <a:chOff x="3380732" y="1005588"/>
            <a:chExt cx="1084604" cy="230401"/>
          </a:xfrm>
        </p:grpSpPr>
        <p:grpSp>
          <p:nvGrpSpPr>
            <p:cNvPr id="169" name="Group 168"/>
            <p:cNvGrpSpPr/>
            <p:nvPr/>
          </p:nvGrpSpPr>
          <p:grpSpPr>
            <a:xfrm rot="10800000">
              <a:off x="3380732" y="1005588"/>
              <a:ext cx="1084604" cy="230401"/>
              <a:chOff x="3767447" y="1005588"/>
              <a:chExt cx="1084604" cy="230401"/>
            </a:xfrm>
          </p:grpSpPr>
          <p:sp>
            <p:nvSpPr>
              <p:cNvPr id="171" name="Rectangle 170"/>
              <p:cNvSpPr/>
              <p:nvPr/>
            </p:nvSpPr>
            <p:spPr>
              <a:xfrm>
                <a:off x="3874786" y="1005588"/>
                <a:ext cx="977265" cy="230400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" name="Isosceles Triangle 171"/>
              <p:cNvSpPr/>
              <p:nvPr/>
            </p:nvSpPr>
            <p:spPr>
              <a:xfrm rot="16200000">
                <a:off x="3706247" y="1066789"/>
                <a:ext cx="230400" cy="108000"/>
              </a:xfrm>
              <a:prstGeom prst="triangle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" name="Isosceles Triangle 172"/>
              <p:cNvSpPr/>
              <p:nvPr/>
            </p:nvSpPr>
            <p:spPr>
              <a:xfrm rot="16200000">
                <a:off x="4682851" y="1066789"/>
                <a:ext cx="230400" cy="108000"/>
              </a:xfrm>
              <a:prstGeom prst="triangl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70" name="TextBox 169"/>
            <p:cNvSpPr txBox="1"/>
            <p:nvPr/>
          </p:nvSpPr>
          <p:spPr>
            <a:xfrm rot="10800000">
              <a:off x="3583906" y="1013066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err="1" smtClean="0">
                  <a:latin typeface="Segoe UI" panose="020B0502040204020203" pitchFamily="34" charset="0"/>
                  <a:cs typeface="Segoe UI" panose="020B0502040204020203" pitchFamily="34" charset="0"/>
                </a:rPr>
                <a:t>polyA</a:t>
              </a:r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 (3x)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174" name="Isosceles Triangle 173"/>
          <p:cNvSpPr/>
          <p:nvPr/>
        </p:nvSpPr>
        <p:spPr>
          <a:xfrm rot="5400000">
            <a:off x="4624602" y="4995204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5" name="TextBox 174"/>
          <p:cNvSpPr txBox="1"/>
          <p:nvPr/>
        </p:nvSpPr>
        <p:spPr>
          <a:xfrm>
            <a:off x="4559128" y="4690163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76" name="Isosceles Triangle 175"/>
          <p:cNvSpPr/>
          <p:nvPr/>
        </p:nvSpPr>
        <p:spPr>
          <a:xfrm rot="5400000">
            <a:off x="3242218" y="5007973"/>
            <a:ext cx="230400" cy="108000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7" name="TextBox 176"/>
          <p:cNvSpPr txBox="1"/>
          <p:nvPr/>
        </p:nvSpPr>
        <p:spPr>
          <a:xfrm>
            <a:off x="3176744" y="4702932"/>
            <a:ext cx="35433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FRT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78" name="Group 177"/>
          <p:cNvGrpSpPr/>
          <p:nvPr/>
        </p:nvGrpSpPr>
        <p:grpSpPr>
          <a:xfrm rot="10800000">
            <a:off x="3521205" y="4938394"/>
            <a:ext cx="1084604" cy="230401"/>
            <a:chOff x="2660625" y="2913667"/>
            <a:chExt cx="1084604" cy="230401"/>
          </a:xfrm>
        </p:grpSpPr>
        <p:sp>
          <p:nvSpPr>
            <p:cNvPr id="179" name="Rectangle 178"/>
            <p:cNvSpPr/>
            <p:nvPr/>
          </p:nvSpPr>
          <p:spPr>
            <a:xfrm>
              <a:off x="2767964" y="2913667"/>
              <a:ext cx="977265" cy="230400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0" name="TextBox 179"/>
            <p:cNvSpPr txBox="1"/>
            <p:nvPr/>
          </p:nvSpPr>
          <p:spPr>
            <a:xfrm rot="10800000">
              <a:off x="2863799" y="2921145"/>
              <a:ext cx="77342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puroR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81" name="Isosceles Triangle 180"/>
            <p:cNvSpPr/>
            <p:nvPr/>
          </p:nvSpPr>
          <p:spPr>
            <a:xfrm rot="16200000">
              <a:off x="2599425" y="2974868"/>
              <a:ext cx="230400" cy="108000"/>
            </a:xfrm>
            <a:prstGeom prst="triangle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82" name="Isosceles Triangle 181"/>
            <p:cNvSpPr/>
            <p:nvPr/>
          </p:nvSpPr>
          <p:spPr>
            <a:xfrm rot="16200000">
              <a:off x="3576029" y="2974868"/>
              <a:ext cx="230400" cy="108000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184" name="TextBox 183"/>
          <p:cNvSpPr txBox="1"/>
          <p:nvPr/>
        </p:nvSpPr>
        <p:spPr>
          <a:xfrm>
            <a:off x="2139691" y="4942249"/>
            <a:ext cx="1066800" cy="215444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GB" sz="800" dirty="0" smtClean="0">
                <a:latin typeface="Segoe UI" panose="020B0502040204020203" pitchFamily="34" charset="0"/>
                <a:cs typeface="Segoe UI" panose="020B0502040204020203" pitchFamily="34" charset="0"/>
              </a:rPr>
              <a:t>HA</a:t>
            </a:r>
            <a:endParaRPr lang="en-GB" sz="8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89" name="TextBox 188"/>
          <p:cNvSpPr txBox="1"/>
          <p:nvPr/>
        </p:nvSpPr>
        <p:spPr>
          <a:xfrm>
            <a:off x="1371600" y="4765309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Ftx</a:t>
            </a:r>
            <a:endParaRPr lang="en-GB" sz="1200" i="1" dirty="0"/>
          </a:p>
        </p:txBody>
      </p:sp>
      <p:sp>
        <p:nvSpPr>
          <p:cNvPr id="190" name="TextBox 189"/>
          <p:cNvSpPr txBox="1"/>
          <p:nvPr/>
        </p:nvSpPr>
        <p:spPr>
          <a:xfrm>
            <a:off x="8382000" y="4772972"/>
            <a:ext cx="4572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i="1" dirty="0" err="1" smtClean="0"/>
              <a:t>Xpct</a:t>
            </a:r>
            <a:endParaRPr lang="en-GB" sz="1200" i="1" dirty="0"/>
          </a:p>
        </p:txBody>
      </p:sp>
      <p:sp>
        <p:nvSpPr>
          <p:cNvPr id="191" name="TextBox 190"/>
          <p:cNvSpPr txBox="1"/>
          <p:nvPr/>
        </p:nvSpPr>
        <p:spPr>
          <a:xfrm>
            <a:off x="274630" y="4867403"/>
            <a:ext cx="108616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b="1" dirty="0" smtClean="0"/>
              <a:t>Line PFX8</a:t>
            </a:r>
            <a:endParaRPr lang="en-GB" sz="1400" b="1" dirty="0"/>
          </a:p>
        </p:txBody>
      </p:sp>
      <p:grpSp>
        <p:nvGrpSpPr>
          <p:cNvPr id="157" name="Group 156"/>
          <p:cNvGrpSpPr/>
          <p:nvPr/>
        </p:nvGrpSpPr>
        <p:grpSpPr>
          <a:xfrm flipH="1">
            <a:off x="6629400" y="4938394"/>
            <a:ext cx="567008" cy="230400"/>
            <a:chOff x="3429716" y="3655800"/>
            <a:chExt cx="567008" cy="230400"/>
          </a:xfrm>
        </p:grpSpPr>
        <p:grpSp>
          <p:nvGrpSpPr>
            <p:cNvPr id="158" name="Group 157"/>
            <p:cNvGrpSpPr/>
            <p:nvPr/>
          </p:nvGrpSpPr>
          <p:grpSpPr>
            <a:xfrm>
              <a:off x="3429716" y="3655800"/>
              <a:ext cx="567008" cy="230400"/>
              <a:chOff x="2748444" y="2893800"/>
              <a:chExt cx="567008" cy="230400"/>
            </a:xfrm>
          </p:grpSpPr>
          <p:sp>
            <p:nvSpPr>
              <p:cNvPr id="160" name="Rectangle 159"/>
              <p:cNvSpPr/>
              <p:nvPr/>
            </p:nvSpPr>
            <p:spPr>
              <a:xfrm>
                <a:off x="2748444" y="2895600"/>
                <a:ext cx="459007" cy="228600"/>
              </a:xfrm>
              <a:prstGeom prst="rect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" name="Isosceles Triangle 160"/>
              <p:cNvSpPr/>
              <p:nvPr/>
            </p:nvSpPr>
            <p:spPr>
              <a:xfrm rot="5400000" flipH="1">
                <a:off x="3146252" y="2955000"/>
                <a:ext cx="230400" cy="108000"/>
              </a:xfrm>
              <a:prstGeom prst="triangle">
                <a:avLst/>
              </a:prstGeom>
              <a:solidFill>
                <a:srgbClr val="92D05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59" name="TextBox 158"/>
            <p:cNvSpPr txBox="1"/>
            <p:nvPr/>
          </p:nvSpPr>
          <p:spPr>
            <a:xfrm>
              <a:off x="3444544" y="3664178"/>
              <a:ext cx="460796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b="1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LinxP</a:t>
              </a:r>
              <a:endParaRPr lang="en-GB" sz="800" b="1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92" name="Group 191"/>
          <p:cNvGrpSpPr/>
          <p:nvPr/>
        </p:nvGrpSpPr>
        <p:grpSpPr>
          <a:xfrm>
            <a:off x="1638934" y="2519130"/>
            <a:ext cx="494863" cy="376470"/>
            <a:chOff x="648137" y="1371600"/>
            <a:chExt cx="494863" cy="376470"/>
          </a:xfrm>
        </p:grpSpPr>
        <p:sp>
          <p:nvSpPr>
            <p:cNvPr id="193" name="Right Arrow 192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4" name="TextBox 193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RG138</a:t>
              </a:r>
            </a:p>
          </p:txBody>
        </p:sp>
      </p:grpSp>
      <p:grpSp>
        <p:nvGrpSpPr>
          <p:cNvPr id="195" name="Group 194"/>
          <p:cNvGrpSpPr/>
          <p:nvPr/>
        </p:nvGrpSpPr>
        <p:grpSpPr>
          <a:xfrm>
            <a:off x="1600200" y="5334000"/>
            <a:ext cx="494863" cy="376470"/>
            <a:chOff x="648137" y="1371600"/>
            <a:chExt cx="494863" cy="376470"/>
          </a:xfrm>
        </p:grpSpPr>
        <p:sp>
          <p:nvSpPr>
            <p:cNvPr id="196" name="Right Arrow 195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7" name="TextBox 196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RG138</a:t>
              </a:r>
            </a:p>
          </p:txBody>
        </p:sp>
      </p:grpSp>
      <p:grpSp>
        <p:nvGrpSpPr>
          <p:cNvPr id="198" name="Group 197"/>
          <p:cNvGrpSpPr/>
          <p:nvPr/>
        </p:nvGrpSpPr>
        <p:grpSpPr>
          <a:xfrm>
            <a:off x="8268334" y="2519130"/>
            <a:ext cx="494863" cy="367844"/>
            <a:chOff x="7816433" y="1371600"/>
            <a:chExt cx="494863" cy="367844"/>
          </a:xfrm>
        </p:grpSpPr>
        <p:sp>
          <p:nvSpPr>
            <p:cNvPr id="199" name="Right Arrow 198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0" name="TextBox 199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RG139</a:t>
              </a:r>
            </a:p>
          </p:txBody>
        </p:sp>
      </p:grpSp>
      <p:grpSp>
        <p:nvGrpSpPr>
          <p:cNvPr id="201" name="Group 200"/>
          <p:cNvGrpSpPr/>
          <p:nvPr/>
        </p:nvGrpSpPr>
        <p:grpSpPr>
          <a:xfrm>
            <a:off x="8229600" y="5342626"/>
            <a:ext cx="494863" cy="367844"/>
            <a:chOff x="7816433" y="1371600"/>
            <a:chExt cx="494863" cy="367844"/>
          </a:xfrm>
        </p:grpSpPr>
        <p:sp>
          <p:nvSpPr>
            <p:cNvPr id="202" name="Right Arrow 201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3" name="TextBox 202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RG139</a:t>
              </a:r>
            </a:p>
          </p:txBody>
        </p:sp>
      </p:grpSp>
      <p:grpSp>
        <p:nvGrpSpPr>
          <p:cNvPr id="204" name="Group 203"/>
          <p:cNvGrpSpPr/>
          <p:nvPr/>
        </p:nvGrpSpPr>
        <p:grpSpPr>
          <a:xfrm>
            <a:off x="3248600" y="2519130"/>
            <a:ext cx="494863" cy="367844"/>
            <a:chOff x="7816433" y="1371600"/>
            <a:chExt cx="494863" cy="367844"/>
          </a:xfrm>
        </p:grpSpPr>
        <p:sp>
          <p:nvSpPr>
            <p:cNvPr id="205" name="Right Arrow 204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6" name="TextBox 205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RG135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07" name="Group 206"/>
          <p:cNvGrpSpPr/>
          <p:nvPr/>
        </p:nvGrpSpPr>
        <p:grpSpPr>
          <a:xfrm>
            <a:off x="1605696" y="1367504"/>
            <a:ext cx="494863" cy="376470"/>
            <a:chOff x="648137" y="1371600"/>
            <a:chExt cx="494863" cy="376470"/>
          </a:xfrm>
        </p:grpSpPr>
        <p:sp>
          <p:nvSpPr>
            <p:cNvPr id="208" name="Right Arrow 207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9" name="TextBox 208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RG138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10" name="Group 209"/>
          <p:cNvGrpSpPr/>
          <p:nvPr/>
        </p:nvGrpSpPr>
        <p:grpSpPr>
          <a:xfrm>
            <a:off x="8235096" y="1367504"/>
            <a:ext cx="494863" cy="367844"/>
            <a:chOff x="7816433" y="1371600"/>
            <a:chExt cx="494863" cy="367844"/>
          </a:xfrm>
        </p:grpSpPr>
        <p:sp>
          <p:nvSpPr>
            <p:cNvPr id="211" name="Right Arrow 210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2" name="TextBox 211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RG139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13" name="Group 212"/>
          <p:cNvGrpSpPr/>
          <p:nvPr/>
        </p:nvGrpSpPr>
        <p:grpSpPr>
          <a:xfrm>
            <a:off x="3130352" y="1367504"/>
            <a:ext cx="647932" cy="367844"/>
            <a:chOff x="7745716" y="1371600"/>
            <a:chExt cx="647932" cy="367844"/>
          </a:xfrm>
        </p:grpSpPr>
        <p:sp>
          <p:nvSpPr>
            <p:cNvPr id="214" name="Right Arrow 213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5" name="TextBox 214"/>
            <p:cNvSpPr txBox="1"/>
            <p:nvPr/>
          </p:nvSpPr>
          <p:spPr>
            <a:xfrm>
              <a:off x="7745716" y="1524000"/>
              <a:ext cx="647932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RG136.2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16" name="Group 215"/>
          <p:cNvGrpSpPr/>
          <p:nvPr/>
        </p:nvGrpSpPr>
        <p:grpSpPr>
          <a:xfrm>
            <a:off x="6844036" y="1367504"/>
            <a:ext cx="494863" cy="376470"/>
            <a:chOff x="648137" y="1371600"/>
            <a:chExt cx="494863" cy="376470"/>
          </a:xfrm>
        </p:grpSpPr>
        <p:sp>
          <p:nvSpPr>
            <p:cNvPr id="217" name="Right Arrow 216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8" name="TextBox 217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RG137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19" name="Group 218"/>
          <p:cNvGrpSpPr/>
          <p:nvPr/>
        </p:nvGrpSpPr>
        <p:grpSpPr>
          <a:xfrm>
            <a:off x="6844036" y="2519130"/>
            <a:ext cx="494863" cy="376470"/>
            <a:chOff x="648137" y="1371600"/>
            <a:chExt cx="494863" cy="376470"/>
          </a:xfrm>
        </p:grpSpPr>
        <p:sp>
          <p:nvSpPr>
            <p:cNvPr id="220" name="Right Arrow 219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1" name="TextBox 220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RG137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22" name="Group 221"/>
          <p:cNvGrpSpPr/>
          <p:nvPr/>
        </p:nvGrpSpPr>
        <p:grpSpPr>
          <a:xfrm>
            <a:off x="1642329" y="3962400"/>
            <a:ext cx="494863" cy="376470"/>
            <a:chOff x="648137" y="1371600"/>
            <a:chExt cx="494863" cy="376470"/>
          </a:xfrm>
        </p:grpSpPr>
        <p:sp>
          <p:nvSpPr>
            <p:cNvPr id="223" name="Right Arrow 222"/>
            <p:cNvSpPr/>
            <p:nvPr/>
          </p:nvSpPr>
          <p:spPr>
            <a:xfrm>
              <a:off x="7620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4" name="TextBox 223"/>
            <p:cNvSpPr txBox="1"/>
            <p:nvPr/>
          </p:nvSpPr>
          <p:spPr>
            <a:xfrm>
              <a:off x="648137" y="15326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RG138</a:t>
              </a:r>
            </a:p>
          </p:txBody>
        </p:sp>
      </p:grpSp>
      <p:grpSp>
        <p:nvGrpSpPr>
          <p:cNvPr id="225" name="Group 224"/>
          <p:cNvGrpSpPr/>
          <p:nvPr/>
        </p:nvGrpSpPr>
        <p:grpSpPr>
          <a:xfrm>
            <a:off x="8271729" y="3962400"/>
            <a:ext cx="494863" cy="367844"/>
            <a:chOff x="7816433" y="1371600"/>
            <a:chExt cx="494863" cy="367844"/>
          </a:xfrm>
        </p:grpSpPr>
        <p:sp>
          <p:nvSpPr>
            <p:cNvPr id="226" name="Right Arrow 225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7" name="TextBox 226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>
                  <a:latin typeface="Segoe UI" panose="020B0502040204020203" pitchFamily="34" charset="0"/>
                  <a:cs typeface="Segoe UI" panose="020B0502040204020203" pitchFamily="34" charset="0"/>
                </a:rPr>
                <a:t>RG139</a:t>
              </a:r>
            </a:p>
          </p:txBody>
        </p:sp>
      </p:grpSp>
      <p:grpSp>
        <p:nvGrpSpPr>
          <p:cNvPr id="231" name="Group 230"/>
          <p:cNvGrpSpPr/>
          <p:nvPr/>
        </p:nvGrpSpPr>
        <p:grpSpPr>
          <a:xfrm>
            <a:off x="3317070" y="3962400"/>
            <a:ext cx="494863" cy="367844"/>
            <a:chOff x="7816433" y="1371600"/>
            <a:chExt cx="494863" cy="367844"/>
          </a:xfrm>
        </p:grpSpPr>
        <p:sp>
          <p:nvSpPr>
            <p:cNvPr id="232" name="Right Arrow 231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3" name="TextBox 232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RG137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28" name="Group 227"/>
          <p:cNvGrpSpPr/>
          <p:nvPr/>
        </p:nvGrpSpPr>
        <p:grpSpPr>
          <a:xfrm>
            <a:off x="5223251" y="1367504"/>
            <a:ext cx="494863" cy="376470"/>
            <a:chOff x="3999031" y="1524000"/>
            <a:chExt cx="494863" cy="376470"/>
          </a:xfrm>
        </p:grpSpPr>
        <p:sp>
          <p:nvSpPr>
            <p:cNvPr id="229" name="Right Arrow 228"/>
            <p:cNvSpPr/>
            <p:nvPr/>
          </p:nvSpPr>
          <p:spPr>
            <a:xfrm>
              <a:off x="4112894" y="1524000"/>
              <a:ext cx="278130" cy="152400"/>
            </a:xfrm>
            <a:prstGeom prst="rightArrow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rgbClr val="FF0000"/>
                </a:solidFill>
              </a:endParaRPr>
            </a:p>
          </p:txBody>
        </p:sp>
        <p:sp>
          <p:nvSpPr>
            <p:cNvPr id="230" name="TextBox 229"/>
            <p:cNvSpPr txBox="1"/>
            <p:nvPr/>
          </p:nvSpPr>
          <p:spPr>
            <a:xfrm>
              <a:off x="3999031" y="16850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RG116</a:t>
              </a:r>
              <a:endParaRPr lang="en-GB" sz="8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34" name="Group 233"/>
          <p:cNvGrpSpPr/>
          <p:nvPr/>
        </p:nvGrpSpPr>
        <p:grpSpPr>
          <a:xfrm flipH="1">
            <a:off x="4738581" y="3962400"/>
            <a:ext cx="494863" cy="376470"/>
            <a:chOff x="3999031" y="1524000"/>
            <a:chExt cx="494863" cy="376470"/>
          </a:xfrm>
        </p:grpSpPr>
        <p:sp>
          <p:nvSpPr>
            <p:cNvPr id="235" name="Right Arrow 234"/>
            <p:cNvSpPr/>
            <p:nvPr/>
          </p:nvSpPr>
          <p:spPr>
            <a:xfrm>
              <a:off x="4112894" y="1524000"/>
              <a:ext cx="278130" cy="152400"/>
            </a:xfrm>
            <a:prstGeom prst="rightArrow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rgbClr val="FF0000"/>
                </a:solidFill>
              </a:endParaRPr>
            </a:p>
          </p:txBody>
        </p:sp>
        <p:sp>
          <p:nvSpPr>
            <p:cNvPr id="236" name="TextBox 235"/>
            <p:cNvSpPr txBox="1"/>
            <p:nvPr/>
          </p:nvSpPr>
          <p:spPr>
            <a:xfrm>
              <a:off x="3999031" y="1685026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RG116</a:t>
              </a:r>
              <a:endParaRPr lang="en-GB" sz="8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37" name="Group 236"/>
          <p:cNvGrpSpPr/>
          <p:nvPr/>
        </p:nvGrpSpPr>
        <p:grpSpPr>
          <a:xfrm flipH="1">
            <a:off x="6683399" y="3962400"/>
            <a:ext cx="629649" cy="367844"/>
            <a:chOff x="7715701" y="1371600"/>
            <a:chExt cx="629649" cy="367844"/>
          </a:xfrm>
        </p:grpSpPr>
        <p:sp>
          <p:nvSpPr>
            <p:cNvPr id="238" name="Right Arrow 237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9" name="TextBox 238"/>
            <p:cNvSpPr txBox="1"/>
            <p:nvPr/>
          </p:nvSpPr>
          <p:spPr>
            <a:xfrm>
              <a:off x="7715701" y="1524000"/>
              <a:ext cx="629649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RG136.2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40" name="Group 239"/>
          <p:cNvGrpSpPr/>
          <p:nvPr/>
        </p:nvGrpSpPr>
        <p:grpSpPr>
          <a:xfrm>
            <a:off x="3317070" y="5334000"/>
            <a:ext cx="494863" cy="367844"/>
            <a:chOff x="7816433" y="1371600"/>
            <a:chExt cx="494863" cy="367844"/>
          </a:xfrm>
        </p:grpSpPr>
        <p:sp>
          <p:nvSpPr>
            <p:cNvPr id="241" name="Right Arrow 240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2" name="TextBox 241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RG137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43" name="Group 242"/>
          <p:cNvGrpSpPr/>
          <p:nvPr/>
        </p:nvGrpSpPr>
        <p:grpSpPr>
          <a:xfrm flipH="1">
            <a:off x="6818186" y="5342626"/>
            <a:ext cx="494863" cy="367844"/>
            <a:chOff x="7816433" y="1371600"/>
            <a:chExt cx="494863" cy="367844"/>
          </a:xfrm>
        </p:grpSpPr>
        <p:sp>
          <p:nvSpPr>
            <p:cNvPr id="244" name="Right Arrow 243"/>
            <p:cNvSpPr/>
            <p:nvPr/>
          </p:nvSpPr>
          <p:spPr>
            <a:xfrm flipH="1">
              <a:off x="7924800" y="1371600"/>
              <a:ext cx="278130" cy="152400"/>
            </a:xfrm>
            <a:prstGeom prst="right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5" name="TextBox 244"/>
            <p:cNvSpPr txBox="1"/>
            <p:nvPr/>
          </p:nvSpPr>
          <p:spPr>
            <a:xfrm>
              <a:off x="7816433" y="1524000"/>
              <a:ext cx="494863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GB" sz="800" dirty="0" smtClean="0">
                  <a:latin typeface="Segoe UI" panose="020B0502040204020203" pitchFamily="34" charset="0"/>
                  <a:cs typeface="Segoe UI" panose="020B0502040204020203" pitchFamily="34" charset="0"/>
                </a:rPr>
                <a:t>RG135</a:t>
              </a:r>
              <a:endParaRPr lang="en-GB" sz="800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2" name="5-Point Star 1"/>
          <p:cNvSpPr/>
          <p:nvPr/>
        </p:nvSpPr>
        <p:spPr>
          <a:xfrm>
            <a:off x="1981200" y="4997400"/>
            <a:ext cx="108000" cy="108000"/>
          </a:xfrm>
          <a:prstGeom prst="star5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6" name="5-Point Star 185"/>
          <p:cNvSpPr/>
          <p:nvPr/>
        </p:nvSpPr>
        <p:spPr>
          <a:xfrm>
            <a:off x="1981200" y="3670619"/>
            <a:ext cx="108000" cy="108000"/>
          </a:xfrm>
          <a:prstGeom prst="star5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7" name="5-Point Star 186"/>
          <p:cNvSpPr/>
          <p:nvPr/>
        </p:nvSpPr>
        <p:spPr>
          <a:xfrm>
            <a:off x="1997689" y="2234640"/>
            <a:ext cx="108000" cy="108000"/>
          </a:xfrm>
          <a:prstGeom prst="star5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8" name="5-Point Star 187"/>
          <p:cNvSpPr/>
          <p:nvPr/>
        </p:nvSpPr>
        <p:spPr>
          <a:xfrm>
            <a:off x="1981200" y="1062956"/>
            <a:ext cx="108000" cy="108000"/>
          </a:xfrm>
          <a:prstGeom prst="star5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89831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8781533"/>
              </p:ext>
            </p:extLst>
          </p:nvPr>
        </p:nvGraphicFramePr>
        <p:xfrm>
          <a:off x="2286000" y="457200"/>
          <a:ext cx="4572000" cy="5562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143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29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Primer</a:t>
                      </a:r>
                      <a:endParaRPr lang="en-GB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aseline="0" dirty="0" smtClean="0"/>
                        <a:t>Sequence</a:t>
                      </a:r>
                      <a:endParaRPr lang="en-GB" dirty="0"/>
                    </a:p>
                  </a:txBody>
                  <a:tcP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RG59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8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TGGTACCGCTCAACTGAACT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19328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RG111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/>
                      <a:r>
                        <a:rPr lang="af-ZA" sz="1800" kern="1200" noProof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gggtttggtggctggttatc</a:t>
                      </a:r>
                      <a:endParaRPr lang="af-ZA" sz="1800" kern="1200" noProof="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6995047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RG112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GB" sz="180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CCTTAATCCCGGGCATCAAC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4002524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RG113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GB" sz="180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CGCGGGTGAGAACAGAGTTA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0380889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RG114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GB" sz="180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TGGGAAGACAATAGCAGGCA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6145498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RG115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GB" sz="1800" kern="1200" dirty="0" err="1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ATCGATAGCCTTCAGTcccG</a:t>
                      </a:r>
                      <a:endParaRPr lang="en-GB" sz="1800" kern="12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67836254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RG116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GB" sz="180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CgggACTGAAGGCTATCGAT</a:t>
                      </a:r>
                      <a:endParaRPr lang="en-GB" sz="1800" kern="12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RG133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kern="1200" dirty="0" smtClean="0">
                          <a:effectLst/>
                        </a:rPr>
                        <a:t>GGTAGTTCCCGAAGAGCCTT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RG134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f-ZA" sz="1800" kern="1200" dirty="0" smtClean="0">
                          <a:effectLst/>
                        </a:rPr>
                        <a:t>TAGTGAAGGGCAGTGTTCCA</a:t>
                      </a:r>
                      <a:endParaRPr lang="en-GB" dirty="0" smtClean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RG135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f-ZA" sz="1800" kern="1200" dirty="0" smtClean="0">
                          <a:effectLst/>
                        </a:rPr>
                        <a:t>gtgcaagtcaaacatggaggt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RG136.2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f-ZA" sz="1800" kern="1200" dirty="0" smtClean="0">
                          <a:effectLst/>
                        </a:rPr>
                        <a:t>agctttcatttattcatcgcgac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RG137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f-ZA" sz="1800" kern="1200" dirty="0" smtClean="0">
                          <a:effectLst/>
                        </a:rPr>
                        <a:t>Ttggctggacgtaaactcct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RG138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kern="1200" dirty="0" smtClean="0">
                          <a:effectLst/>
                        </a:rPr>
                        <a:t>GGCAGGTCGGTGTTAGGTAA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RG139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800" kern="1200" dirty="0" smtClean="0">
                          <a:effectLst/>
                        </a:rPr>
                        <a:t>TCACCCAAGCTGAATATGATGT</a:t>
                      </a:r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88849378"/>
                  </a:ext>
                </a:extLst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1295400" y="6096000"/>
            <a:ext cx="65532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Note: sequences of EN111.2 and EN112 provided in Table S1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0244470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15768</TotalTime>
  <Words>299</Words>
  <Application>Microsoft Office PowerPoint</Application>
  <PresentationFormat>On-screen Show (4:3)</PresentationFormat>
  <Paragraphs>226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Segoe UI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rgalupa</dc:creator>
  <cp:lastModifiedBy>galupa</cp:lastModifiedBy>
  <cp:revision>76</cp:revision>
  <cp:lastPrinted>2018-02-05T16:17:22Z</cp:lastPrinted>
  <dcterms:created xsi:type="dcterms:W3CDTF">2006-08-16T00:00:00Z</dcterms:created>
  <dcterms:modified xsi:type="dcterms:W3CDTF">2019-08-09T20:59:13Z</dcterms:modified>
</cp:coreProperties>
</file>