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62" r:id="rId2"/>
    <p:sldId id="258" r:id="rId3"/>
    <p:sldId id="259" r:id="rId4"/>
    <p:sldId id="261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1" autoAdjust="0"/>
    <p:restoredTop sz="94660"/>
  </p:normalViewPr>
  <p:slideViewPr>
    <p:cSldViewPr>
      <p:cViewPr varScale="1">
        <p:scale>
          <a:sx n="80" d="100"/>
          <a:sy n="80" d="100"/>
        </p:scale>
        <p:origin x="16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E9D62-E05B-467B-9B5A-F6F04A80C1E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17FAD-37BD-4EFE-B515-AC7063BAF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88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09-Aug-19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895568" y="550483"/>
            <a:ext cx="7688362" cy="501491"/>
            <a:chOff x="541238" y="2652147"/>
            <a:chExt cx="7688362" cy="5014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41238" y="3023577"/>
              <a:ext cx="7688362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1033830" y="2909277"/>
              <a:ext cx="1066800" cy="228600"/>
              <a:chOff x="1116330" y="2899410"/>
              <a:chExt cx="1066800" cy="2286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116330" y="2899410"/>
                <a:ext cx="10668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16330" y="2905988"/>
                <a:ext cx="10668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omology arm 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6082665" y="2909277"/>
              <a:ext cx="1066800" cy="228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85469" y="2915855"/>
              <a:ext cx="10639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h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omology arm 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36470" y="2909277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1330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19705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2377200" y="2969578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 rot="5400000" flipH="1">
              <a:off x="3825000" y="2970477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121100" y="2925038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9793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745230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2660625" y="2913667"/>
              <a:ext cx="1084604" cy="230401"/>
              <a:chOff x="2660625" y="2913667"/>
              <a:chExt cx="1084604" cy="230401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767964" y="2913667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863799" y="2921145"/>
                <a:ext cx="7734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err="1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polyA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 (3x)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16200000">
                <a:off x="2599425" y="2974868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16200000">
                <a:off x="3576029" y="2974868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Isosceles Triangle 30"/>
            <p:cNvSpPr/>
            <p:nvPr/>
          </p:nvSpPr>
          <p:spPr>
            <a:xfrm rot="16200000">
              <a:off x="4287556" y="2974868"/>
              <a:ext cx="230400" cy="108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29100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FRT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16200000">
              <a:off x="5789595" y="2962099"/>
              <a:ext cx="230400" cy="108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31139" y="2652147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FRT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583430" y="2909277"/>
              <a:ext cx="1084604" cy="230401"/>
              <a:chOff x="2660625" y="2913667"/>
              <a:chExt cx="1084604" cy="230401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767964" y="2913667"/>
                <a:ext cx="977265" cy="2304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863799" y="2921145"/>
                <a:ext cx="7734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puroR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16200000">
                <a:off x="2599425" y="2974868"/>
                <a:ext cx="230400" cy="108000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16200000">
                <a:off x="3576029" y="2974868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8" name="5-Point Star 47"/>
          <p:cNvSpPr/>
          <p:nvPr/>
        </p:nvSpPr>
        <p:spPr>
          <a:xfrm>
            <a:off x="1143000" y="850814"/>
            <a:ext cx="144000" cy="14400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5-Point Star 48"/>
          <p:cNvSpPr/>
          <p:nvPr/>
        </p:nvSpPr>
        <p:spPr>
          <a:xfrm>
            <a:off x="7620000" y="846174"/>
            <a:ext cx="144000" cy="14400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5-Point Star 49"/>
          <p:cNvSpPr/>
          <p:nvPr/>
        </p:nvSpPr>
        <p:spPr>
          <a:xfrm>
            <a:off x="7764000" y="846174"/>
            <a:ext cx="144000" cy="144000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648137" y="1371600"/>
            <a:ext cx="7663159" cy="376470"/>
            <a:chOff x="648137" y="1371600"/>
            <a:chExt cx="7663159" cy="376470"/>
          </a:xfrm>
        </p:grpSpPr>
        <p:grpSp>
          <p:nvGrpSpPr>
            <p:cNvPr id="54" name="Group 53"/>
            <p:cNvGrpSpPr/>
            <p:nvPr/>
          </p:nvGrpSpPr>
          <p:grpSpPr>
            <a:xfrm>
              <a:off x="648137" y="1371600"/>
              <a:ext cx="494863" cy="376470"/>
              <a:chOff x="648137" y="1371600"/>
              <a:chExt cx="494863" cy="376470"/>
            </a:xfrm>
          </p:grpSpPr>
          <p:sp>
            <p:nvSpPr>
              <p:cNvPr id="42" name="Right Arrow 41"/>
              <p:cNvSpPr/>
              <p:nvPr/>
            </p:nvSpPr>
            <p:spPr>
              <a:xfrm>
                <a:off x="7620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48137" y="1532626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7816433" y="1371600"/>
              <a:ext cx="494863" cy="367844"/>
              <a:chOff x="7816433" y="1371600"/>
              <a:chExt cx="494863" cy="367844"/>
            </a:xfrm>
          </p:grpSpPr>
          <p:sp>
            <p:nvSpPr>
              <p:cNvPr id="43" name="Right Arrow 42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RG59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3846631" y="1371600"/>
              <a:ext cx="494863" cy="376470"/>
              <a:chOff x="3846631" y="1312869"/>
              <a:chExt cx="494863" cy="376470"/>
            </a:xfrm>
          </p:grpSpPr>
          <p:sp>
            <p:nvSpPr>
              <p:cNvPr id="51" name="Right Arrow 50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846631" y="1473895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2387555" y="1371600"/>
              <a:ext cx="494863" cy="367844"/>
              <a:chOff x="7816433" y="1371600"/>
              <a:chExt cx="494863" cy="367844"/>
            </a:xfrm>
          </p:grpSpPr>
          <p:sp>
            <p:nvSpPr>
              <p:cNvPr id="57" name="Right Arrow 56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RG113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4893502" y="1371600"/>
              <a:ext cx="494863" cy="367844"/>
              <a:chOff x="7816433" y="1371600"/>
              <a:chExt cx="494863" cy="367844"/>
            </a:xfrm>
          </p:grpSpPr>
          <p:sp>
            <p:nvSpPr>
              <p:cNvPr id="60" name="Right Arrow 59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RG114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4343400" y="1371600"/>
              <a:ext cx="494863" cy="367844"/>
              <a:chOff x="7816433" y="1371600"/>
              <a:chExt cx="494863" cy="367844"/>
            </a:xfrm>
          </p:grpSpPr>
          <p:sp>
            <p:nvSpPr>
              <p:cNvPr id="63" name="Right Arrow 62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RG115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7016771" y="1371600"/>
              <a:ext cx="494863" cy="367844"/>
              <a:chOff x="7816433" y="1371600"/>
              <a:chExt cx="494863" cy="367844"/>
            </a:xfrm>
          </p:grpSpPr>
          <p:sp>
            <p:nvSpPr>
              <p:cNvPr id="66" name="Right Arrow 65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1752601" y="1371600"/>
              <a:ext cx="624904" cy="376470"/>
              <a:chOff x="3716591" y="1312869"/>
              <a:chExt cx="624904" cy="376470"/>
            </a:xfrm>
          </p:grpSpPr>
          <p:sp>
            <p:nvSpPr>
              <p:cNvPr id="69" name="Right Arrow 68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716591" y="1473895"/>
                <a:ext cx="6249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EN111.2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2274634" y="2268338"/>
            <a:ext cx="5810032" cy="488722"/>
            <a:chOff x="498208" y="2664916"/>
            <a:chExt cx="5810032" cy="488722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498208" y="3023577"/>
              <a:ext cx="5810032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1033830" y="2909277"/>
              <a:ext cx="1066800" cy="228600"/>
              <a:chOff x="1116330" y="2899410"/>
              <a:chExt cx="1066800" cy="228600"/>
            </a:xfrm>
          </p:grpSpPr>
          <p:sp>
            <p:nvSpPr>
              <p:cNvPr id="99" name="Rectangle 98"/>
              <p:cNvSpPr/>
              <p:nvPr/>
            </p:nvSpPr>
            <p:spPr>
              <a:xfrm>
                <a:off x="1116330" y="2899410"/>
                <a:ext cx="10668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116330" y="2905988"/>
                <a:ext cx="10668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omology arm 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5" name="Rectangle 74"/>
            <p:cNvSpPr/>
            <p:nvPr/>
          </p:nvSpPr>
          <p:spPr>
            <a:xfrm>
              <a:off x="4561009" y="2909277"/>
              <a:ext cx="1066800" cy="228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561009" y="2915855"/>
              <a:ext cx="10639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h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omology arm 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236470" y="2909277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1330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319705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0" name="Isosceles Triangle 79"/>
            <p:cNvSpPr/>
            <p:nvPr/>
          </p:nvSpPr>
          <p:spPr>
            <a:xfrm rot="16200000">
              <a:off x="2377200" y="2969578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Isosceles Triangle 80"/>
            <p:cNvSpPr/>
            <p:nvPr/>
          </p:nvSpPr>
          <p:spPr>
            <a:xfrm rot="5400000" flipH="1">
              <a:off x="3825000" y="2970477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121100" y="2925038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99793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745230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2660625" y="2913667"/>
              <a:ext cx="1084604" cy="230401"/>
              <a:chOff x="2660625" y="2913667"/>
              <a:chExt cx="1084604" cy="230401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2767964" y="2913667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2863799" y="2921145"/>
                <a:ext cx="7734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err="1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polyA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 (3x)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7" name="Isosceles Triangle 96"/>
              <p:cNvSpPr/>
              <p:nvPr/>
            </p:nvSpPr>
            <p:spPr>
              <a:xfrm rot="16200000">
                <a:off x="2599425" y="2974868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Isosceles Triangle 97"/>
              <p:cNvSpPr/>
              <p:nvPr/>
            </p:nvSpPr>
            <p:spPr>
              <a:xfrm rot="16200000">
                <a:off x="3576029" y="2974868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6" name="Isosceles Triangle 85"/>
            <p:cNvSpPr/>
            <p:nvPr/>
          </p:nvSpPr>
          <p:spPr>
            <a:xfrm rot="16200000">
              <a:off x="4287556" y="2974868"/>
              <a:ext cx="230400" cy="108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229100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FRT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065946" y="2902178"/>
            <a:ext cx="6105652" cy="376470"/>
            <a:chOff x="648137" y="1371600"/>
            <a:chExt cx="6105652" cy="376470"/>
          </a:xfrm>
        </p:grpSpPr>
        <p:grpSp>
          <p:nvGrpSpPr>
            <p:cNvPr id="105" name="Group 104"/>
            <p:cNvGrpSpPr/>
            <p:nvPr/>
          </p:nvGrpSpPr>
          <p:grpSpPr>
            <a:xfrm>
              <a:off x="648137" y="1371600"/>
              <a:ext cx="494863" cy="376470"/>
              <a:chOff x="648137" y="1371600"/>
              <a:chExt cx="494863" cy="376470"/>
            </a:xfrm>
          </p:grpSpPr>
          <p:sp>
            <p:nvSpPr>
              <p:cNvPr id="127" name="Right Arrow 126"/>
              <p:cNvSpPr/>
              <p:nvPr/>
            </p:nvSpPr>
            <p:spPr>
              <a:xfrm>
                <a:off x="7620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648137" y="1532626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6258926" y="1371600"/>
              <a:ext cx="494863" cy="367844"/>
              <a:chOff x="6258926" y="1371600"/>
              <a:chExt cx="494863" cy="367844"/>
            </a:xfrm>
          </p:grpSpPr>
          <p:sp>
            <p:nvSpPr>
              <p:cNvPr id="125" name="Right Arrow 124"/>
              <p:cNvSpPr/>
              <p:nvPr/>
            </p:nvSpPr>
            <p:spPr>
              <a:xfrm flipH="1">
                <a:off x="6367292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6258926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RG59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3846631" y="1371600"/>
              <a:ext cx="494863" cy="376470"/>
              <a:chOff x="3846631" y="1312869"/>
              <a:chExt cx="494863" cy="376470"/>
            </a:xfrm>
          </p:grpSpPr>
          <p:sp>
            <p:nvSpPr>
              <p:cNvPr id="123" name="Right Arrow 122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3846631" y="1473895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2387555" y="1371600"/>
              <a:ext cx="494863" cy="367844"/>
              <a:chOff x="7816433" y="1371600"/>
              <a:chExt cx="494863" cy="367844"/>
            </a:xfrm>
          </p:grpSpPr>
          <p:sp>
            <p:nvSpPr>
              <p:cNvPr id="121" name="Right Arrow 120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RG113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4343400" y="1371600"/>
              <a:ext cx="494863" cy="367844"/>
              <a:chOff x="7816433" y="1371600"/>
              <a:chExt cx="494863" cy="367844"/>
            </a:xfrm>
          </p:grpSpPr>
          <p:sp>
            <p:nvSpPr>
              <p:cNvPr id="117" name="Right Arrow 116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RG115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5575055" y="1371600"/>
              <a:ext cx="494863" cy="367844"/>
              <a:chOff x="6374717" y="1371600"/>
              <a:chExt cx="494863" cy="367844"/>
            </a:xfrm>
          </p:grpSpPr>
          <p:sp>
            <p:nvSpPr>
              <p:cNvPr id="115" name="Right Arrow 114"/>
              <p:cNvSpPr/>
              <p:nvPr/>
            </p:nvSpPr>
            <p:spPr>
              <a:xfrm flipH="1">
                <a:off x="6450917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6374717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1752601" y="1371600"/>
              <a:ext cx="624904" cy="376470"/>
              <a:chOff x="3716591" y="1312869"/>
              <a:chExt cx="624904" cy="376470"/>
            </a:xfrm>
          </p:grpSpPr>
          <p:sp>
            <p:nvSpPr>
              <p:cNvPr id="113" name="Right Arrow 112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3716591" y="1473895"/>
                <a:ext cx="6249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EN111.2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737643" y="2511800"/>
            <a:ext cx="118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+Flpase</a:t>
            </a:r>
            <a:endParaRPr lang="en-GB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737643" y="4005590"/>
            <a:ext cx="118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+</a:t>
            </a:r>
            <a:r>
              <a:rPr lang="en-GB" b="1" dirty="0" err="1" smtClean="0"/>
              <a:t>Cre</a:t>
            </a:r>
            <a:endParaRPr lang="en-GB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737643" y="5536222"/>
            <a:ext cx="1180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+Dre</a:t>
            </a:r>
            <a:endParaRPr lang="en-GB" b="1" dirty="0"/>
          </a:p>
        </p:txBody>
      </p:sp>
      <p:grpSp>
        <p:nvGrpSpPr>
          <p:cNvPr id="131" name="Group 130"/>
          <p:cNvGrpSpPr/>
          <p:nvPr/>
        </p:nvGrpSpPr>
        <p:grpSpPr>
          <a:xfrm>
            <a:off x="2267168" y="3831595"/>
            <a:ext cx="5810032" cy="488722"/>
            <a:chOff x="498208" y="2664916"/>
            <a:chExt cx="5810032" cy="488722"/>
          </a:xfrm>
        </p:grpSpPr>
        <p:cxnSp>
          <p:nvCxnSpPr>
            <p:cNvPr id="132" name="Straight Connector 131"/>
            <p:cNvCxnSpPr/>
            <p:nvPr/>
          </p:nvCxnSpPr>
          <p:spPr>
            <a:xfrm>
              <a:off x="498208" y="3023577"/>
              <a:ext cx="5810032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/>
            <p:cNvGrpSpPr/>
            <p:nvPr/>
          </p:nvGrpSpPr>
          <p:grpSpPr>
            <a:xfrm>
              <a:off x="1033830" y="2909277"/>
              <a:ext cx="1066800" cy="228600"/>
              <a:chOff x="1116330" y="2899410"/>
              <a:chExt cx="1066800" cy="228600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1116330" y="2899410"/>
                <a:ext cx="10668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116330" y="2905988"/>
                <a:ext cx="10668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omology arm 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4561009" y="2909277"/>
              <a:ext cx="1066800" cy="228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561009" y="2915855"/>
              <a:ext cx="10639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h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omology arm 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236470" y="2909277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11330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2319705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9" name="Isosceles Triangle 138"/>
            <p:cNvSpPr/>
            <p:nvPr/>
          </p:nvSpPr>
          <p:spPr>
            <a:xfrm rot="16200000">
              <a:off x="2377200" y="2969578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Isosceles Triangle 139"/>
            <p:cNvSpPr/>
            <p:nvPr/>
          </p:nvSpPr>
          <p:spPr>
            <a:xfrm rot="5400000" flipH="1">
              <a:off x="3825000" y="2970477"/>
              <a:ext cx="230400" cy="108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4121100" y="2925038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99793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745230" y="2664916"/>
              <a:ext cx="3453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2690357" y="2913667"/>
              <a:ext cx="1093223" cy="230401"/>
              <a:chOff x="2690357" y="2913667"/>
              <a:chExt cx="1093223" cy="230401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2698956" y="2913667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2794791" y="2921145"/>
                <a:ext cx="7734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err="1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polyA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 (3x)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9" name="Isosceles Triangle 148"/>
              <p:cNvSpPr/>
              <p:nvPr/>
            </p:nvSpPr>
            <p:spPr>
              <a:xfrm rot="5400000" flipH="1">
                <a:off x="2629157" y="2974868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Isosceles Triangle 149"/>
              <p:cNvSpPr/>
              <p:nvPr/>
            </p:nvSpPr>
            <p:spPr>
              <a:xfrm rot="5400000" flipH="1">
                <a:off x="3614380" y="2974868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5" name="Isosceles Triangle 144"/>
            <p:cNvSpPr/>
            <p:nvPr/>
          </p:nvSpPr>
          <p:spPr>
            <a:xfrm rot="16200000">
              <a:off x="4287556" y="2974868"/>
              <a:ext cx="230400" cy="108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229100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FRT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2056903" y="4441195"/>
            <a:ext cx="6105652" cy="376470"/>
            <a:chOff x="648137" y="1371600"/>
            <a:chExt cx="6105652" cy="376470"/>
          </a:xfrm>
        </p:grpSpPr>
        <p:grpSp>
          <p:nvGrpSpPr>
            <p:cNvPr id="154" name="Group 153"/>
            <p:cNvGrpSpPr/>
            <p:nvPr/>
          </p:nvGrpSpPr>
          <p:grpSpPr>
            <a:xfrm>
              <a:off x="648137" y="1371600"/>
              <a:ext cx="494863" cy="376470"/>
              <a:chOff x="648137" y="1371600"/>
              <a:chExt cx="494863" cy="376470"/>
            </a:xfrm>
          </p:grpSpPr>
          <p:sp>
            <p:nvSpPr>
              <p:cNvPr id="173" name="Right Arrow 172"/>
              <p:cNvSpPr/>
              <p:nvPr/>
            </p:nvSpPr>
            <p:spPr>
              <a:xfrm>
                <a:off x="7620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648137" y="1532626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6258926" y="1371600"/>
              <a:ext cx="494863" cy="367844"/>
              <a:chOff x="6258926" y="1371600"/>
              <a:chExt cx="494863" cy="367844"/>
            </a:xfrm>
          </p:grpSpPr>
          <p:sp>
            <p:nvSpPr>
              <p:cNvPr id="171" name="Right Arrow 170"/>
              <p:cNvSpPr/>
              <p:nvPr/>
            </p:nvSpPr>
            <p:spPr>
              <a:xfrm flipH="1">
                <a:off x="6367292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6258926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RG59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6" name="Group 155"/>
            <p:cNvGrpSpPr/>
            <p:nvPr/>
          </p:nvGrpSpPr>
          <p:grpSpPr>
            <a:xfrm>
              <a:off x="2782234" y="1371600"/>
              <a:ext cx="494863" cy="376470"/>
              <a:chOff x="2782234" y="1312869"/>
              <a:chExt cx="494863" cy="376470"/>
            </a:xfrm>
          </p:grpSpPr>
          <p:sp>
            <p:nvSpPr>
              <p:cNvPr id="169" name="Right Arrow 168"/>
              <p:cNvSpPr/>
              <p:nvPr/>
            </p:nvSpPr>
            <p:spPr>
              <a:xfrm flipH="1">
                <a:off x="2896097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782234" y="1473895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2387555" y="1371600"/>
              <a:ext cx="494863" cy="367844"/>
              <a:chOff x="7816433" y="1371600"/>
              <a:chExt cx="494863" cy="367844"/>
            </a:xfrm>
          </p:grpSpPr>
          <p:sp>
            <p:nvSpPr>
              <p:cNvPr id="167" name="Right Arrow 166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RG113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>
              <a:off x="4343400" y="1371600"/>
              <a:ext cx="494863" cy="367844"/>
              <a:chOff x="7816433" y="1371600"/>
              <a:chExt cx="494863" cy="367844"/>
            </a:xfrm>
          </p:grpSpPr>
          <p:sp>
            <p:nvSpPr>
              <p:cNvPr id="165" name="Right Arrow 164"/>
              <p:cNvSpPr/>
              <p:nvPr/>
            </p:nvSpPr>
            <p:spPr>
              <a:xfrm flipH="1">
                <a:off x="79248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781643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RG115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5575055" y="1371600"/>
              <a:ext cx="494863" cy="367844"/>
              <a:chOff x="6374717" y="1371600"/>
              <a:chExt cx="494863" cy="367844"/>
            </a:xfrm>
          </p:grpSpPr>
          <p:sp>
            <p:nvSpPr>
              <p:cNvPr id="163" name="Right Arrow 162"/>
              <p:cNvSpPr/>
              <p:nvPr/>
            </p:nvSpPr>
            <p:spPr>
              <a:xfrm flipH="1">
                <a:off x="6450917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6374717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1752601" y="1371600"/>
              <a:ext cx="624904" cy="376470"/>
              <a:chOff x="3716591" y="1312869"/>
              <a:chExt cx="624904" cy="376470"/>
            </a:xfrm>
          </p:grpSpPr>
          <p:sp>
            <p:nvSpPr>
              <p:cNvPr id="161" name="Right Arrow 160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3716591" y="1473895"/>
                <a:ext cx="6249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EN111.2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175" name="Group 174"/>
          <p:cNvGrpSpPr/>
          <p:nvPr/>
        </p:nvGrpSpPr>
        <p:grpSpPr>
          <a:xfrm>
            <a:off x="2846730" y="5416832"/>
            <a:ext cx="3908057" cy="479152"/>
            <a:chOff x="498208" y="2664916"/>
            <a:chExt cx="3908057" cy="479152"/>
          </a:xfrm>
        </p:grpSpPr>
        <p:cxnSp>
          <p:nvCxnSpPr>
            <p:cNvPr id="176" name="Straight Connector 175"/>
            <p:cNvCxnSpPr/>
            <p:nvPr/>
          </p:nvCxnSpPr>
          <p:spPr>
            <a:xfrm>
              <a:off x="498208" y="3023577"/>
              <a:ext cx="3908057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7" name="Group 176"/>
            <p:cNvGrpSpPr/>
            <p:nvPr/>
          </p:nvGrpSpPr>
          <p:grpSpPr>
            <a:xfrm>
              <a:off x="1033830" y="2909277"/>
              <a:ext cx="1066800" cy="228600"/>
              <a:chOff x="1116330" y="2899410"/>
              <a:chExt cx="1066800" cy="228600"/>
            </a:xfrm>
          </p:grpSpPr>
          <p:sp>
            <p:nvSpPr>
              <p:cNvPr id="195" name="Rectangle 194"/>
              <p:cNvSpPr/>
              <p:nvPr/>
            </p:nvSpPr>
            <p:spPr>
              <a:xfrm>
                <a:off x="1116330" y="2899410"/>
                <a:ext cx="10668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1116330" y="2905988"/>
                <a:ext cx="10668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</a:t>
                </a:r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omology arm 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78" name="Rectangle 177"/>
            <p:cNvSpPr/>
            <p:nvPr/>
          </p:nvSpPr>
          <p:spPr>
            <a:xfrm>
              <a:off x="2643174" y="2909277"/>
              <a:ext cx="1066800" cy="228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2670283" y="2915855"/>
              <a:ext cx="10639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h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omology arm 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236470" y="2909277"/>
              <a:ext cx="108000" cy="2286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113305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Rox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9" name="Isosceles Triangle 188"/>
            <p:cNvSpPr/>
            <p:nvPr/>
          </p:nvSpPr>
          <p:spPr>
            <a:xfrm rot="16200000">
              <a:off x="2396830" y="2974868"/>
              <a:ext cx="230400" cy="108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2338374" y="2664916"/>
              <a:ext cx="3543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FRT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2636465" y="6026432"/>
            <a:ext cx="4181708" cy="376470"/>
            <a:chOff x="648137" y="1371600"/>
            <a:chExt cx="4181708" cy="376470"/>
          </a:xfrm>
        </p:grpSpPr>
        <p:grpSp>
          <p:nvGrpSpPr>
            <p:cNvPr id="198" name="Group 197"/>
            <p:cNvGrpSpPr/>
            <p:nvPr/>
          </p:nvGrpSpPr>
          <p:grpSpPr>
            <a:xfrm>
              <a:off x="648137" y="1371600"/>
              <a:ext cx="494863" cy="376470"/>
              <a:chOff x="648137" y="1371600"/>
              <a:chExt cx="494863" cy="376470"/>
            </a:xfrm>
          </p:grpSpPr>
          <p:sp>
            <p:nvSpPr>
              <p:cNvPr id="217" name="Right Arrow 216"/>
              <p:cNvSpPr/>
              <p:nvPr/>
            </p:nvSpPr>
            <p:spPr>
              <a:xfrm>
                <a:off x="76200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648137" y="1532626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RG111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4334982" y="1371600"/>
              <a:ext cx="494863" cy="367844"/>
              <a:chOff x="4334982" y="1371600"/>
              <a:chExt cx="494863" cy="367844"/>
            </a:xfrm>
          </p:grpSpPr>
          <p:sp>
            <p:nvSpPr>
              <p:cNvPr id="215" name="Right Arrow 214"/>
              <p:cNvSpPr/>
              <p:nvPr/>
            </p:nvSpPr>
            <p:spPr>
              <a:xfrm flipH="1">
                <a:off x="4443348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4334982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RG59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2523420" y="1371600"/>
              <a:ext cx="494863" cy="367844"/>
              <a:chOff x="5996453" y="1371600"/>
              <a:chExt cx="494863" cy="367844"/>
            </a:xfrm>
          </p:grpSpPr>
          <p:sp>
            <p:nvSpPr>
              <p:cNvPr id="209" name="Right Arrow 208"/>
              <p:cNvSpPr/>
              <p:nvPr/>
            </p:nvSpPr>
            <p:spPr>
              <a:xfrm flipH="1">
                <a:off x="6104820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599645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RG115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3651111" y="1371600"/>
              <a:ext cx="494863" cy="367844"/>
              <a:chOff x="4450773" y="1371600"/>
              <a:chExt cx="494863" cy="367844"/>
            </a:xfrm>
          </p:grpSpPr>
          <p:sp>
            <p:nvSpPr>
              <p:cNvPr id="207" name="Right Arrow 206"/>
              <p:cNvSpPr/>
              <p:nvPr/>
            </p:nvSpPr>
            <p:spPr>
              <a:xfrm flipH="1">
                <a:off x="4526973" y="1371600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4450773" y="1524000"/>
                <a:ext cx="4948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1752601" y="1371600"/>
              <a:ext cx="624904" cy="376470"/>
              <a:chOff x="3716591" y="1312869"/>
              <a:chExt cx="624904" cy="376470"/>
            </a:xfrm>
          </p:grpSpPr>
          <p:sp>
            <p:nvSpPr>
              <p:cNvPr id="205" name="Right Arrow 204"/>
              <p:cNvSpPr/>
              <p:nvPr/>
            </p:nvSpPr>
            <p:spPr>
              <a:xfrm>
                <a:off x="3960494" y="1312869"/>
                <a:ext cx="278130" cy="152400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3716591" y="1473895"/>
                <a:ext cx="6249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Segoe UI" panose="020B0502040204020203" pitchFamily="34" charset="0"/>
                    <a:cs typeface="Segoe UI" panose="020B0502040204020203" pitchFamily="34" charset="0"/>
                  </a:rPr>
                  <a:t>EN111.2</a:t>
                </a:r>
                <a:endParaRPr lang="en-GB" sz="8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4365689" y="1756696"/>
            <a:ext cx="494863" cy="376470"/>
            <a:chOff x="3999031" y="1524000"/>
            <a:chExt cx="494863" cy="376470"/>
          </a:xfrm>
        </p:grpSpPr>
        <p:sp>
          <p:nvSpPr>
            <p:cNvPr id="182" name="Right Arrow 181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5811064" y="3270022"/>
            <a:ext cx="494863" cy="376470"/>
            <a:chOff x="3999031" y="1524000"/>
            <a:chExt cx="494863" cy="376470"/>
          </a:xfrm>
        </p:grpSpPr>
        <p:sp>
          <p:nvSpPr>
            <p:cNvPr id="185" name="Right Arrow 184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5774932" y="4795882"/>
            <a:ext cx="494863" cy="376470"/>
            <a:chOff x="3999031" y="1524000"/>
            <a:chExt cx="494863" cy="376470"/>
          </a:xfrm>
        </p:grpSpPr>
        <p:sp>
          <p:nvSpPr>
            <p:cNvPr id="188" name="Right Arrow 187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4526117" y="6357834"/>
            <a:ext cx="494863" cy="376470"/>
            <a:chOff x="3999031" y="1524000"/>
            <a:chExt cx="494863" cy="376470"/>
          </a:xfrm>
        </p:grpSpPr>
        <p:sp>
          <p:nvSpPr>
            <p:cNvPr id="193" name="Right Arrow 192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01" name="TextBox 200"/>
          <p:cNvSpPr txBox="1"/>
          <p:nvPr/>
        </p:nvSpPr>
        <p:spPr>
          <a:xfrm>
            <a:off x="227966" y="228600"/>
            <a:ext cx="858362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af-ZA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Linx-stop</a:t>
            </a:r>
            <a:r>
              <a:rPr lang="en-GB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knock-ins</a:t>
            </a: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00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591636" y="1115498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234636" y="99028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966" y="228600"/>
            <a:ext cx="858362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af-ZA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Jpx-Ftx</a:t>
            </a:r>
            <a:r>
              <a:rPr lang="en-GB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knock-ins</a:t>
            </a: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 flipH="1">
            <a:off x="5159478" y="1062398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455578" y="1016959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332413" y="75683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9708" y="756837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793550" y="1005588"/>
            <a:ext cx="1084604" cy="230401"/>
            <a:chOff x="3380732" y="1005588"/>
            <a:chExt cx="1084604" cy="230401"/>
          </a:xfrm>
        </p:grpSpPr>
        <p:grpSp>
          <p:nvGrpSpPr>
            <p:cNvPr id="43" name="Group 42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 rot="16200000">
            <a:off x="5622034" y="1066789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563578" y="75683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 rot="16200000">
            <a:off x="7004418" y="1054020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945962" y="74406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871227" y="1001198"/>
            <a:ext cx="1084604" cy="230401"/>
            <a:chOff x="2660625" y="2913667"/>
            <a:chExt cx="1084604" cy="230401"/>
          </a:xfrm>
        </p:grpSpPr>
        <p:sp>
          <p:nvSpPr>
            <p:cNvPr id="24" name="Rectangle 23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131127" y="99028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63036" y="81334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Jpx</a:t>
            </a:r>
            <a:endParaRPr lang="en-GB" sz="12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8373436" y="82101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304800" y="2107849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PJF2</a:t>
            </a:r>
            <a:endParaRPr lang="en-GB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66066" y="915443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PJF1</a:t>
            </a:r>
            <a:endParaRPr lang="en-GB" sz="1400" b="1" dirty="0"/>
          </a:p>
        </p:txBody>
      </p:sp>
      <p:cxnSp>
        <p:nvCxnSpPr>
          <p:cNvPr id="96" name="Straight Connector 95"/>
          <p:cNvCxnSpPr/>
          <p:nvPr/>
        </p:nvCxnSpPr>
        <p:spPr>
          <a:xfrm>
            <a:off x="1630370" y="2283349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273370" y="2158140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8" name="Isosceles Triangle 97"/>
          <p:cNvSpPr/>
          <p:nvPr/>
        </p:nvSpPr>
        <p:spPr>
          <a:xfrm rot="5400000" flipH="1">
            <a:off x="5198212" y="2230249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494312" y="2184810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5332413" y="1917769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079708" y="1917769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3849462" y="2146536"/>
            <a:ext cx="1084604" cy="230401"/>
            <a:chOff x="3380732" y="1005588"/>
            <a:chExt cx="1084604" cy="230401"/>
          </a:xfrm>
        </p:grpSpPr>
        <p:grpSp>
          <p:nvGrpSpPr>
            <p:cNvPr id="103" name="Group 102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Isosceles Triangle 105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Isosceles Triangle 106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8" name="Isosceles Triangle 107"/>
          <p:cNvSpPr/>
          <p:nvPr/>
        </p:nvSpPr>
        <p:spPr>
          <a:xfrm rot="16200000">
            <a:off x="5660768" y="2234640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5563578" y="1917769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0" name="Isosceles Triangle 109"/>
          <p:cNvSpPr/>
          <p:nvPr/>
        </p:nvSpPr>
        <p:spPr>
          <a:xfrm rot="16200000">
            <a:off x="7043152" y="2221871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TextBox 110"/>
          <p:cNvSpPr txBox="1"/>
          <p:nvPr/>
        </p:nvSpPr>
        <p:spPr>
          <a:xfrm>
            <a:off x="6945962" y="1905000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5909961" y="2169049"/>
            <a:ext cx="1084604" cy="230401"/>
            <a:chOff x="2660625" y="2913667"/>
            <a:chExt cx="1084604" cy="230401"/>
          </a:xfrm>
        </p:grpSpPr>
        <p:sp>
          <p:nvSpPr>
            <p:cNvPr id="113" name="Rectangle 112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Isosceles Triangle 115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2169861" y="2158140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401770" y="19812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Jpx</a:t>
            </a:r>
            <a:endParaRPr lang="en-GB" sz="1200" i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8412170" y="1988863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grpSp>
        <p:nvGrpSpPr>
          <p:cNvPr id="95" name="Group 94"/>
          <p:cNvGrpSpPr/>
          <p:nvPr/>
        </p:nvGrpSpPr>
        <p:grpSpPr>
          <a:xfrm>
            <a:off x="3319276" y="2155762"/>
            <a:ext cx="567008" cy="230400"/>
            <a:chOff x="3429716" y="3655800"/>
            <a:chExt cx="567008" cy="230400"/>
          </a:xfrm>
        </p:grpSpPr>
        <p:grpSp>
          <p:nvGrpSpPr>
            <p:cNvPr id="91" name="Group 90"/>
            <p:cNvGrpSpPr/>
            <p:nvPr/>
          </p:nvGrpSpPr>
          <p:grpSpPr>
            <a:xfrm>
              <a:off x="3429716" y="3655800"/>
              <a:ext cx="567008" cy="230400"/>
              <a:chOff x="2748444" y="2893800"/>
              <a:chExt cx="567008" cy="230400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2748444" y="2895600"/>
                <a:ext cx="459007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Isosceles Triangle 89"/>
              <p:cNvSpPr/>
              <p:nvPr/>
            </p:nvSpPr>
            <p:spPr>
              <a:xfrm rot="5400000" flipH="1">
                <a:off x="3146252" y="2955000"/>
                <a:ext cx="230400" cy="108000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3444544" y="3664178"/>
              <a:ext cx="460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LinxP</a:t>
              </a:r>
              <a:endParaRPr lang="en-GB" sz="8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1600200" y="3753343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243200" y="3628134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7" name="Isosceles Triangle 126"/>
          <p:cNvSpPr/>
          <p:nvPr/>
        </p:nvSpPr>
        <p:spPr>
          <a:xfrm rot="16200000" flipH="1">
            <a:off x="5087158" y="3685480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 rot="10800000">
            <a:off x="4913458" y="3610319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TextBox 128"/>
          <p:cNvSpPr txBox="1"/>
          <p:nvPr/>
        </p:nvSpPr>
        <p:spPr>
          <a:xfrm>
            <a:off x="4790293" y="337604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051938" y="3376048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 rot="10800000">
            <a:off x="5598882" y="3619889"/>
            <a:ext cx="1084604" cy="230401"/>
            <a:chOff x="3380732" y="1005588"/>
            <a:chExt cx="1084604" cy="230401"/>
          </a:xfrm>
        </p:grpSpPr>
        <p:grpSp>
          <p:nvGrpSpPr>
            <p:cNvPr id="132" name="Group 131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Isosceles Triangle 134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Isosceles Triangle 135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 rot="10800000"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37" name="Isosceles Triangle 136"/>
          <p:cNvSpPr/>
          <p:nvPr/>
        </p:nvSpPr>
        <p:spPr>
          <a:xfrm rot="5400000">
            <a:off x="4624602" y="3681089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/>
          <p:cNvSpPr txBox="1"/>
          <p:nvPr/>
        </p:nvSpPr>
        <p:spPr>
          <a:xfrm>
            <a:off x="4559128" y="337604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9" name="Isosceles Triangle 138"/>
          <p:cNvSpPr/>
          <p:nvPr/>
        </p:nvSpPr>
        <p:spPr>
          <a:xfrm rot="5400000">
            <a:off x="3242218" y="3693858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TextBox 139"/>
          <p:cNvSpPr txBox="1"/>
          <p:nvPr/>
        </p:nvSpPr>
        <p:spPr>
          <a:xfrm>
            <a:off x="3176744" y="338881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 rot="10800000">
            <a:off x="3521205" y="3624279"/>
            <a:ext cx="1084604" cy="230401"/>
            <a:chOff x="2660625" y="2913667"/>
            <a:chExt cx="1084604" cy="230401"/>
          </a:xfrm>
        </p:grpSpPr>
        <p:sp>
          <p:nvSpPr>
            <p:cNvPr id="142" name="Rectangle 141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TextBox 142"/>
            <p:cNvSpPr txBox="1"/>
            <p:nvPr/>
          </p:nvSpPr>
          <p:spPr>
            <a:xfrm rot="10800000"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4" name="Isosceles Triangle 143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Isosceles Triangle 144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2139691" y="3628134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371600" y="3451194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Jpx</a:t>
            </a:r>
            <a:endParaRPr lang="en-GB" sz="1200" i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8382000" y="3458857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274630" y="3553288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PJF3</a:t>
            </a:r>
            <a:endParaRPr lang="en-GB" sz="1400" b="1" dirty="0"/>
          </a:p>
        </p:txBody>
      </p:sp>
      <p:cxnSp>
        <p:nvCxnSpPr>
          <p:cNvPr id="162" name="Straight Connector 161"/>
          <p:cNvCxnSpPr/>
          <p:nvPr/>
        </p:nvCxnSpPr>
        <p:spPr>
          <a:xfrm>
            <a:off x="1600200" y="5067458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243200" y="494224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4" name="Isosceles Triangle 163"/>
          <p:cNvSpPr/>
          <p:nvPr/>
        </p:nvSpPr>
        <p:spPr>
          <a:xfrm rot="16200000" flipH="1">
            <a:off x="5087158" y="4999595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Rectangle 164"/>
          <p:cNvSpPr/>
          <p:nvPr/>
        </p:nvSpPr>
        <p:spPr>
          <a:xfrm rot="10800000">
            <a:off x="4913458" y="4924434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TextBox 165"/>
          <p:cNvSpPr txBox="1"/>
          <p:nvPr/>
        </p:nvSpPr>
        <p:spPr>
          <a:xfrm>
            <a:off x="4790293" y="4690163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051938" y="4690163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8" name="Group 167"/>
          <p:cNvGrpSpPr/>
          <p:nvPr/>
        </p:nvGrpSpPr>
        <p:grpSpPr>
          <a:xfrm rot="10800000">
            <a:off x="5598882" y="4934004"/>
            <a:ext cx="1084604" cy="230401"/>
            <a:chOff x="3380732" y="1005588"/>
            <a:chExt cx="1084604" cy="230401"/>
          </a:xfrm>
        </p:grpSpPr>
        <p:grpSp>
          <p:nvGrpSpPr>
            <p:cNvPr id="169" name="Group 168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71" name="Rectangle 170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Isosceles Triangle 171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Isosceles Triangle 172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0" name="TextBox 169"/>
            <p:cNvSpPr txBox="1"/>
            <p:nvPr/>
          </p:nvSpPr>
          <p:spPr>
            <a:xfrm rot="10800000"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4" name="Isosceles Triangle 173"/>
          <p:cNvSpPr/>
          <p:nvPr/>
        </p:nvSpPr>
        <p:spPr>
          <a:xfrm rot="5400000">
            <a:off x="4624602" y="4995204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TextBox 174"/>
          <p:cNvSpPr txBox="1"/>
          <p:nvPr/>
        </p:nvSpPr>
        <p:spPr>
          <a:xfrm>
            <a:off x="4559128" y="4690163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6" name="Isosceles Triangle 175"/>
          <p:cNvSpPr/>
          <p:nvPr/>
        </p:nvSpPr>
        <p:spPr>
          <a:xfrm rot="5400000">
            <a:off x="3242218" y="5007973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TextBox 176"/>
          <p:cNvSpPr txBox="1"/>
          <p:nvPr/>
        </p:nvSpPr>
        <p:spPr>
          <a:xfrm>
            <a:off x="3176744" y="4702932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78" name="Group 177"/>
          <p:cNvGrpSpPr/>
          <p:nvPr/>
        </p:nvGrpSpPr>
        <p:grpSpPr>
          <a:xfrm rot="10800000">
            <a:off x="3521205" y="4938394"/>
            <a:ext cx="1084604" cy="230401"/>
            <a:chOff x="2660625" y="2913667"/>
            <a:chExt cx="1084604" cy="230401"/>
          </a:xfrm>
        </p:grpSpPr>
        <p:sp>
          <p:nvSpPr>
            <p:cNvPr id="179" name="Rectangle 178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TextBox 179"/>
            <p:cNvSpPr txBox="1"/>
            <p:nvPr/>
          </p:nvSpPr>
          <p:spPr>
            <a:xfrm rot="10800000"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Isosceles Triangle 181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4" name="TextBox 183"/>
          <p:cNvSpPr txBox="1"/>
          <p:nvPr/>
        </p:nvSpPr>
        <p:spPr>
          <a:xfrm>
            <a:off x="2139691" y="494224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371600" y="47653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Jpx</a:t>
            </a:r>
            <a:endParaRPr lang="en-GB" sz="1200" i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8382000" y="477297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191" name="TextBox 190"/>
          <p:cNvSpPr txBox="1"/>
          <p:nvPr/>
        </p:nvSpPr>
        <p:spPr>
          <a:xfrm>
            <a:off x="274630" y="4867403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PJF4</a:t>
            </a:r>
            <a:endParaRPr lang="en-GB" sz="1400" b="1" dirty="0"/>
          </a:p>
        </p:txBody>
      </p:sp>
      <p:grpSp>
        <p:nvGrpSpPr>
          <p:cNvPr id="157" name="Group 156"/>
          <p:cNvGrpSpPr/>
          <p:nvPr/>
        </p:nvGrpSpPr>
        <p:grpSpPr>
          <a:xfrm flipH="1">
            <a:off x="6629400" y="4938394"/>
            <a:ext cx="567008" cy="230400"/>
            <a:chOff x="3429716" y="3655800"/>
            <a:chExt cx="567008" cy="230400"/>
          </a:xfrm>
        </p:grpSpPr>
        <p:grpSp>
          <p:nvGrpSpPr>
            <p:cNvPr id="158" name="Group 157"/>
            <p:cNvGrpSpPr/>
            <p:nvPr/>
          </p:nvGrpSpPr>
          <p:grpSpPr>
            <a:xfrm>
              <a:off x="3429716" y="3655800"/>
              <a:ext cx="567008" cy="230400"/>
              <a:chOff x="2748444" y="2893800"/>
              <a:chExt cx="567008" cy="230400"/>
            </a:xfrm>
          </p:grpSpPr>
          <p:sp>
            <p:nvSpPr>
              <p:cNvPr id="160" name="Rectangle 159"/>
              <p:cNvSpPr/>
              <p:nvPr/>
            </p:nvSpPr>
            <p:spPr>
              <a:xfrm>
                <a:off x="2748444" y="2895600"/>
                <a:ext cx="459007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Isosceles Triangle 160"/>
              <p:cNvSpPr/>
              <p:nvPr/>
            </p:nvSpPr>
            <p:spPr>
              <a:xfrm rot="5400000" flipH="1">
                <a:off x="3146252" y="2955000"/>
                <a:ext cx="230400" cy="108000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9" name="TextBox 158"/>
            <p:cNvSpPr txBox="1"/>
            <p:nvPr/>
          </p:nvSpPr>
          <p:spPr>
            <a:xfrm>
              <a:off x="3444544" y="3664178"/>
              <a:ext cx="460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LinxP</a:t>
              </a:r>
              <a:endParaRPr lang="en-GB" sz="8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1638934" y="2519130"/>
            <a:ext cx="494863" cy="376470"/>
            <a:chOff x="648137" y="1371600"/>
            <a:chExt cx="494863" cy="376470"/>
          </a:xfrm>
        </p:grpSpPr>
        <p:sp>
          <p:nvSpPr>
            <p:cNvPr id="193" name="Right Arrow 192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RG133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600200" y="5334000"/>
            <a:ext cx="494863" cy="376470"/>
            <a:chOff x="648137" y="1371600"/>
            <a:chExt cx="494863" cy="376470"/>
          </a:xfrm>
        </p:grpSpPr>
        <p:sp>
          <p:nvSpPr>
            <p:cNvPr id="196" name="Right Arrow 195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RG133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268334" y="2519130"/>
            <a:ext cx="494863" cy="367844"/>
            <a:chOff x="7816433" y="1371600"/>
            <a:chExt cx="494863" cy="367844"/>
          </a:xfrm>
        </p:grpSpPr>
        <p:sp>
          <p:nvSpPr>
            <p:cNvPr id="199" name="Right Arrow 198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RG134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8229600" y="5342626"/>
            <a:ext cx="494863" cy="367844"/>
            <a:chOff x="7816433" y="1371600"/>
            <a:chExt cx="494863" cy="367844"/>
          </a:xfrm>
        </p:grpSpPr>
        <p:sp>
          <p:nvSpPr>
            <p:cNvPr id="202" name="Right Arrow 201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RG134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3248600" y="2519130"/>
            <a:ext cx="494863" cy="367844"/>
            <a:chOff x="7816433" y="1371600"/>
            <a:chExt cx="494863" cy="367844"/>
          </a:xfrm>
        </p:grpSpPr>
        <p:sp>
          <p:nvSpPr>
            <p:cNvPr id="205" name="Right Arrow 204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RG135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1605696" y="1367504"/>
            <a:ext cx="494863" cy="376470"/>
            <a:chOff x="648137" y="1371600"/>
            <a:chExt cx="494863" cy="376470"/>
          </a:xfrm>
        </p:grpSpPr>
        <p:sp>
          <p:nvSpPr>
            <p:cNvPr id="208" name="Right Arrow 207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RG133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8235096" y="1367504"/>
            <a:ext cx="494863" cy="367844"/>
            <a:chOff x="7816433" y="1371600"/>
            <a:chExt cx="494863" cy="367844"/>
          </a:xfrm>
        </p:grpSpPr>
        <p:sp>
          <p:nvSpPr>
            <p:cNvPr id="211" name="Right Arrow 210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RG134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3201069" y="1367504"/>
            <a:ext cx="610864" cy="367844"/>
            <a:chOff x="7816433" y="1371600"/>
            <a:chExt cx="610864" cy="367844"/>
          </a:xfrm>
        </p:grpSpPr>
        <p:sp>
          <p:nvSpPr>
            <p:cNvPr id="214" name="Right Arrow 213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7816433" y="1524000"/>
              <a:ext cx="6108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RG136.2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6844036" y="1367504"/>
            <a:ext cx="494863" cy="376470"/>
            <a:chOff x="648137" y="1371600"/>
            <a:chExt cx="494863" cy="376470"/>
          </a:xfrm>
        </p:grpSpPr>
        <p:sp>
          <p:nvSpPr>
            <p:cNvPr id="217" name="Right Arrow 216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6844036" y="2519130"/>
            <a:ext cx="494863" cy="376470"/>
            <a:chOff x="648137" y="1371600"/>
            <a:chExt cx="494863" cy="376470"/>
          </a:xfrm>
        </p:grpSpPr>
        <p:sp>
          <p:nvSpPr>
            <p:cNvPr id="220" name="Right Arrow 219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1642329" y="3962400"/>
            <a:ext cx="494863" cy="376470"/>
            <a:chOff x="648137" y="1371600"/>
            <a:chExt cx="494863" cy="376470"/>
          </a:xfrm>
        </p:grpSpPr>
        <p:sp>
          <p:nvSpPr>
            <p:cNvPr id="223" name="Right Arrow 222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RG133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8271729" y="3962400"/>
            <a:ext cx="494863" cy="367844"/>
            <a:chOff x="7816433" y="1371600"/>
            <a:chExt cx="494863" cy="367844"/>
          </a:xfrm>
        </p:grpSpPr>
        <p:sp>
          <p:nvSpPr>
            <p:cNvPr id="226" name="Right Arrow 225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RG134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3317070" y="3962400"/>
            <a:ext cx="494863" cy="367844"/>
            <a:chOff x="7816433" y="1371600"/>
            <a:chExt cx="494863" cy="367844"/>
          </a:xfrm>
        </p:grpSpPr>
        <p:sp>
          <p:nvSpPr>
            <p:cNvPr id="232" name="Right Arrow 231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5223251" y="1367504"/>
            <a:ext cx="494863" cy="376470"/>
            <a:chOff x="3999031" y="1524000"/>
            <a:chExt cx="494863" cy="376470"/>
          </a:xfrm>
        </p:grpSpPr>
        <p:sp>
          <p:nvSpPr>
            <p:cNvPr id="229" name="Right Arrow 228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 flipH="1">
            <a:off x="4738581" y="3962400"/>
            <a:ext cx="494863" cy="376470"/>
            <a:chOff x="3999031" y="1524000"/>
            <a:chExt cx="494863" cy="376470"/>
          </a:xfrm>
        </p:grpSpPr>
        <p:sp>
          <p:nvSpPr>
            <p:cNvPr id="235" name="Right Arrow 234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 flipH="1">
            <a:off x="6629400" y="3962400"/>
            <a:ext cx="582916" cy="367844"/>
            <a:chOff x="7816433" y="1371600"/>
            <a:chExt cx="582916" cy="367844"/>
          </a:xfrm>
        </p:grpSpPr>
        <p:sp>
          <p:nvSpPr>
            <p:cNvPr id="238" name="Right Arrow 237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7816433" y="1524000"/>
              <a:ext cx="5829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RG136.2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3317070" y="5334000"/>
            <a:ext cx="494863" cy="367844"/>
            <a:chOff x="7816433" y="1371600"/>
            <a:chExt cx="494863" cy="367844"/>
          </a:xfrm>
        </p:grpSpPr>
        <p:sp>
          <p:nvSpPr>
            <p:cNvPr id="241" name="Right Arrow 240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3" name="Group 242"/>
          <p:cNvGrpSpPr/>
          <p:nvPr/>
        </p:nvGrpSpPr>
        <p:grpSpPr>
          <a:xfrm flipH="1">
            <a:off x="6818186" y="5342626"/>
            <a:ext cx="494863" cy="367844"/>
            <a:chOff x="7816433" y="1371600"/>
            <a:chExt cx="494863" cy="367844"/>
          </a:xfrm>
        </p:grpSpPr>
        <p:sp>
          <p:nvSpPr>
            <p:cNvPr id="244" name="Right Arrow 243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RG135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2743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591636" y="1115498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234636" y="99028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966" y="228600"/>
            <a:ext cx="858362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af-ZA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Ftx-Xpct</a:t>
            </a:r>
            <a:r>
              <a:rPr lang="en-GB" sz="14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knock-ins</a:t>
            </a: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 rot="5400000" flipH="1">
            <a:off x="5159478" y="1062398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455578" y="1016959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332413" y="75683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9708" y="756837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793550" y="1005588"/>
            <a:ext cx="1084604" cy="230401"/>
            <a:chOff x="3380732" y="1005588"/>
            <a:chExt cx="1084604" cy="230401"/>
          </a:xfrm>
        </p:grpSpPr>
        <p:grpSp>
          <p:nvGrpSpPr>
            <p:cNvPr id="43" name="Group 42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 rot="16200000">
            <a:off x="5622034" y="1066789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563578" y="75683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 rot="16200000">
            <a:off x="7004418" y="1054020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945962" y="74406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871227" y="1001198"/>
            <a:ext cx="1084604" cy="230401"/>
            <a:chOff x="2660625" y="2913667"/>
            <a:chExt cx="1084604" cy="230401"/>
          </a:xfrm>
        </p:grpSpPr>
        <p:sp>
          <p:nvSpPr>
            <p:cNvPr id="24" name="Rectangle 23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131127" y="99028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63036" y="81334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8373436" y="82101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Xpct</a:t>
            </a:r>
            <a:endParaRPr lang="en-GB" sz="12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304800" y="2107849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PFX7</a:t>
            </a:r>
            <a:endParaRPr lang="en-GB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66066" y="915443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PFX5</a:t>
            </a:r>
            <a:endParaRPr lang="en-GB" sz="1400" b="1" dirty="0"/>
          </a:p>
        </p:txBody>
      </p:sp>
      <p:cxnSp>
        <p:nvCxnSpPr>
          <p:cNvPr id="96" name="Straight Connector 95"/>
          <p:cNvCxnSpPr/>
          <p:nvPr/>
        </p:nvCxnSpPr>
        <p:spPr>
          <a:xfrm>
            <a:off x="1630370" y="2283349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273370" y="2158140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8" name="Isosceles Triangle 97"/>
          <p:cNvSpPr/>
          <p:nvPr/>
        </p:nvSpPr>
        <p:spPr>
          <a:xfrm rot="5400000" flipH="1">
            <a:off x="5198212" y="2230249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494312" y="2184810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5332413" y="1917769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079708" y="1917769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3849462" y="2146536"/>
            <a:ext cx="1084604" cy="230401"/>
            <a:chOff x="3380732" y="1005588"/>
            <a:chExt cx="1084604" cy="230401"/>
          </a:xfrm>
        </p:grpSpPr>
        <p:grpSp>
          <p:nvGrpSpPr>
            <p:cNvPr id="103" name="Group 102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Isosceles Triangle 105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Isosceles Triangle 106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8" name="Isosceles Triangle 107"/>
          <p:cNvSpPr/>
          <p:nvPr/>
        </p:nvSpPr>
        <p:spPr>
          <a:xfrm rot="16200000">
            <a:off x="5660768" y="2234640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5563578" y="1917769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0" name="Isosceles Triangle 109"/>
          <p:cNvSpPr/>
          <p:nvPr/>
        </p:nvSpPr>
        <p:spPr>
          <a:xfrm rot="16200000">
            <a:off x="7043152" y="2221871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TextBox 110"/>
          <p:cNvSpPr txBox="1"/>
          <p:nvPr/>
        </p:nvSpPr>
        <p:spPr>
          <a:xfrm>
            <a:off x="6945962" y="1905000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5909961" y="2169049"/>
            <a:ext cx="1084604" cy="230401"/>
            <a:chOff x="2660625" y="2913667"/>
            <a:chExt cx="1084604" cy="230401"/>
          </a:xfrm>
        </p:grpSpPr>
        <p:sp>
          <p:nvSpPr>
            <p:cNvPr id="113" name="Rectangle 112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5" name="Isosceles Triangle 114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Isosceles Triangle 115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2169861" y="2158140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401770" y="19812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8412170" y="1988863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Xpct</a:t>
            </a:r>
            <a:endParaRPr lang="en-GB" sz="1200" i="1" dirty="0"/>
          </a:p>
        </p:txBody>
      </p:sp>
      <p:grpSp>
        <p:nvGrpSpPr>
          <p:cNvPr id="95" name="Group 94"/>
          <p:cNvGrpSpPr/>
          <p:nvPr/>
        </p:nvGrpSpPr>
        <p:grpSpPr>
          <a:xfrm>
            <a:off x="3319276" y="2155762"/>
            <a:ext cx="567008" cy="230400"/>
            <a:chOff x="3429716" y="3655800"/>
            <a:chExt cx="567008" cy="230400"/>
          </a:xfrm>
        </p:grpSpPr>
        <p:grpSp>
          <p:nvGrpSpPr>
            <p:cNvPr id="91" name="Group 90"/>
            <p:cNvGrpSpPr/>
            <p:nvPr/>
          </p:nvGrpSpPr>
          <p:grpSpPr>
            <a:xfrm>
              <a:off x="3429716" y="3655800"/>
              <a:ext cx="567008" cy="230400"/>
              <a:chOff x="2748444" y="2893800"/>
              <a:chExt cx="567008" cy="230400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2748444" y="2895600"/>
                <a:ext cx="459007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Isosceles Triangle 89"/>
              <p:cNvSpPr/>
              <p:nvPr/>
            </p:nvSpPr>
            <p:spPr>
              <a:xfrm rot="5400000" flipH="1">
                <a:off x="3146252" y="2955000"/>
                <a:ext cx="230400" cy="108000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3444544" y="3664178"/>
              <a:ext cx="460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LinxP</a:t>
              </a:r>
              <a:endParaRPr lang="en-GB" sz="8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125" name="Straight Connector 124"/>
          <p:cNvCxnSpPr/>
          <p:nvPr/>
        </p:nvCxnSpPr>
        <p:spPr>
          <a:xfrm>
            <a:off x="1600200" y="3753343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243200" y="3628134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7" name="Isosceles Triangle 126"/>
          <p:cNvSpPr/>
          <p:nvPr/>
        </p:nvSpPr>
        <p:spPr>
          <a:xfrm rot="16200000" flipH="1">
            <a:off x="5087158" y="3685480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 rot="10800000">
            <a:off x="4913458" y="3610319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TextBox 128"/>
          <p:cNvSpPr txBox="1"/>
          <p:nvPr/>
        </p:nvSpPr>
        <p:spPr>
          <a:xfrm>
            <a:off x="4790293" y="337604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051938" y="3376048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1" name="Group 130"/>
          <p:cNvGrpSpPr/>
          <p:nvPr/>
        </p:nvGrpSpPr>
        <p:grpSpPr>
          <a:xfrm rot="10800000">
            <a:off x="5598882" y="3619889"/>
            <a:ext cx="1084604" cy="230401"/>
            <a:chOff x="3380732" y="1005588"/>
            <a:chExt cx="1084604" cy="230401"/>
          </a:xfrm>
        </p:grpSpPr>
        <p:grpSp>
          <p:nvGrpSpPr>
            <p:cNvPr id="132" name="Group 131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Isosceles Triangle 134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Isosceles Triangle 135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 rot="10800000"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37" name="Isosceles Triangle 136"/>
          <p:cNvSpPr/>
          <p:nvPr/>
        </p:nvSpPr>
        <p:spPr>
          <a:xfrm rot="5400000">
            <a:off x="4624602" y="3681089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/>
          <p:cNvSpPr txBox="1"/>
          <p:nvPr/>
        </p:nvSpPr>
        <p:spPr>
          <a:xfrm>
            <a:off x="4559128" y="3376048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9" name="Isosceles Triangle 138"/>
          <p:cNvSpPr/>
          <p:nvPr/>
        </p:nvSpPr>
        <p:spPr>
          <a:xfrm rot="5400000">
            <a:off x="3242218" y="3693858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TextBox 139"/>
          <p:cNvSpPr txBox="1"/>
          <p:nvPr/>
        </p:nvSpPr>
        <p:spPr>
          <a:xfrm>
            <a:off x="3176744" y="3388817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41" name="Group 140"/>
          <p:cNvGrpSpPr/>
          <p:nvPr/>
        </p:nvGrpSpPr>
        <p:grpSpPr>
          <a:xfrm rot="10800000">
            <a:off x="3521205" y="3624279"/>
            <a:ext cx="1084604" cy="230401"/>
            <a:chOff x="2660625" y="2913667"/>
            <a:chExt cx="1084604" cy="230401"/>
          </a:xfrm>
        </p:grpSpPr>
        <p:sp>
          <p:nvSpPr>
            <p:cNvPr id="142" name="Rectangle 141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TextBox 142"/>
            <p:cNvSpPr txBox="1"/>
            <p:nvPr/>
          </p:nvSpPr>
          <p:spPr>
            <a:xfrm rot="10800000"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4" name="Isosceles Triangle 143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Isosceles Triangle 144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2139691" y="3628134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371600" y="3451194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8382000" y="3458857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Xpct</a:t>
            </a:r>
            <a:endParaRPr lang="en-GB" sz="1200" i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274630" y="3553288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PFX6</a:t>
            </a:r>
            <a:endParaRPr lang="en-GB" sz="1400" b="1" dirty="0"/>
          </a:p>
        </p:txBody>
      </p:sp>
      <p:cxnSp>
        <p:nvCxnSpPr>
          <p:cNvPr id="162" name="Straight Connector 161"/>
          <p:cNvCxnSpPr/>
          <p:nvPr/>
        </p:nvCxnSpPr>
        <p:spPr>
          <a:xfrm>
            <a:off x="1600200" y="5067458"/>
            <a:ext cx="701040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243200" y="494224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4" name="Isosceles Triangle 163"/>
          <p:cNvSpPr/>
          <p:nvPr/>
        </p:nvSpPr>
        <p:spPr>
          <a:xfrm rot="16200000" flipH="1">
            <a:off x="5087158" y="4999595"/>
            <a:ext cx="230400" cy="108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Rectangle 164"/>
          <p:cNvSpPr/>
          <p:nvPr/>
        </p:nvSpPr>
        <p:spPr>
          <a:xfrm rot="10800000">
            <a:off x="4913458" y="4924434"/>
            <a:ext cx="10800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TextBox 165"/>
          <p:cNvSpPr txBox="1"/>
          <p:nvPr/>
        </p:nvSpPr>
        <p:spPr>
          <a:xfrm>
            <a:off x="4790293" y="4690163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051938" y="4690163"/>
            <a:ext cx="345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Lox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8" name="Group 167"/>
          <p:cNvGrpSpPr/>
          <p:nvPr/>
        </p:nvGrpSpPr>
        <p:grpSpPr>
          <a:xfrm rot="10800000">
            <a:off x="5598882" y="4934004"/>
            <a:ext cx="1084604" cy="230401"/>
            <a:chOff x="3380732" y="1005588"/>
            <a:chExt cx="1084604" cy="230401"/>
          </a:xfrm>
        </p:grpSpPr>
        <p:grpSp>
          <p:nvGrpSpPr>
            <p:cNvPr id="169" name="Group 168"/>
            <p:cNvGrpSpPr/>
            <p:nvPr/>
          </p:nvGrpSpPr>
          <p:grpSpPr>
            <a:xfrm rot="10800000">
              <a:off x="3380732" y="1005588"/>
              <a:ext cx="1084604" cy="230401"/>
              <a:chOff x="3767447" y="1005588"/>
              <a:chExt cx="1084604" cy="230401"/>
            </a:xfrm>
          </p:grpSpPr>
          <p:sp>
            <p:nvSpPr>
              <p:cNvPr id="171" name="Rectangle 170"/>
              <p:cNvSpPr/>
              <p:nvPr/>
            </p:nvSpPr>
            <p:spPr>
              <a:xfrm>
                <a:off x="3874786" y="1005588"/>
                <a:ext cx="977265" cy="230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Isosceles Triangle 171"/>
              <p:cNvSpPr/>
              <p:nvPr/>
            </p:nvSpPr>
            <p:spPr>
              <a:xfrm rot="16200000">
                <a:off x="3706247" y="1066789"/>
                <a:ext cx="230400" cy="10800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Isosceles Triangle 172"/>
              <p:cNvSpPr/>
              <p:nvPr/>
            </p:nvSpPr>
            <p:spPr>
              <a:xfrm rot="16200000">
                <a:off x="4682851" y="1066789"/>
                <a:ext cx="230400" cy="10800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0" name="TextBox 169"/>
            <p:cNvSpPr txBox="1"/>
            <p:nvPr/>
          </p:nvSpPr>
          <p:spPr>
            <a:xfrm rot="10800000">
              <a:off x="3583906" y="1013066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 smtClean="0">
                  <a:latin typeface="Segoe UI" panose="020B0502040204020203" pitchFamily="34" charset="0"/>
                  <a:cs typeface="Segoe UI" panose="020B0502040204020203" pitchFamily="34" charset="0"/>
                </a:rPr>
                <a:t>polyA</a:t>
              </a:r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 (3x)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4" name="Isosceles Triangle 173"/>
          <p:cNvSpPr/>
          <p:nvPr/>
        </p:nvSpPr>
        <p:spPr>
          <a:xfrm rot="5400000">
            <a:off x="4624602" y="4995204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TextBox 174"/>
          <p:cNvSpPr txBox="1"/>
          <p:nvPr/>
        </p:nvSpPr>
        <p:spPr>
          <a:xfrm>
            <a:off x="4559128" y="4690163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6" name="Isosceles Triangle 175"/>
          <p:cNvSpPr/>
          <p:nvPr/>
        </p:nvSpPr>
        <p:spPr>
          <a:xfrm rot="5400000">
            <a:off x="3242218" y="5007973"/>
            <a:ext cx="230400" cy="108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TextBox 176"/>
          <p:cNvSpPr txBox="1"/>
          <p:nvPr/>
        </p:nvSpPr>
        <p:spPr>
          <a:xfrm>
            <a:off x="3176744" y="4702932"/>
            <a:ext cx="3543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FRT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78" name="Group 177"/>
          <p:cNvGrpSpPr/>
          <p:nvPr/>
        </p:nvGrpSpPr>
        <p:grpSpPr>
          <a:xfrm rot="10800000">
            <a:off x="3521205" y="4938394"/>
            <a:ext cx="1084604" cy="230401"/>
            <a:chOff x="2660625" y="2913667"/>
            <a:chExt cx="1084604" cy="230401"/>
          </a:xfrm>
        </p:grpSpPr>
        <p:sp>
          <p:nvSpPr>
            <p:cNvPr id="179" name="Rectangle 178"/>
            <p:cNvSpPr/>
            <p:nvPr/>
          </p:nvSpPr>
          <p:spPr>
            <a:xfrm>
              <a:off x="2767964" y="2913667"/>
              <a:ext cx="977265" cy="230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TextBox 179"/>
            <p:cNvSpPr txBox="1"/>
            <p:nvPr/>
          </p:nvSpPr>
          <p:spPr>
            <a:xfrm rot="10800000">
              <a:off x="2863799" y="2921145"/>
              <a:ext cx="7734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puroR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1" name="Isosceles Triangle 180"/>
            <p:cNvSpPr/>
            <p:nvPr/>
          </p:nvSpPr>
          <p:spPr>
            <a:xfrm rot="16200000">
              <a:off x="2599425" y="2974868"/>
              <a:ext cx="230400" cy="108000"/>
            </a:xfrm>
            <a:prstGeom prst="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Isosceles Triangle 181"/>
            <p:cNvSpPr/>
            <p:nvPr/>
          </p:nvSpPr>
          <p:spPr>
            <a:xfrm rot="16200000">
              <a:off x="3576029" y="2974868"/>
              <a:ext cx="230400" cy="10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4" name="TextBox 183"/>
          <p:cNvSpPr txBox="1"/>
          <p:nvPr/>
        </p:nvSpPr>
        <p:spPr>
          <a:xfrm>
            <a:off x="2139691" y="4942249"/>
            <a:ext cx="1066800" cy="2154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HA</a:t>
            </a:r>
            <a:endParaRPr lang="en-GB" sz="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371600" y="4765309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Ftx</a:t>
            </a:r>
            <a:endParaRPr lang="en-GB" sz="1200" i="1" dirty="0"/>
          </a:p>
        </p:txBody>
      </p:sp>
      <p:sp>
        <p:nvSpPr>
          <p:cNvPr id="190" name="TextBox 189"/>
          <p:cNvSpPr txBox="1"/>
          <p:nvPr/>
        </p:nvSpPr>
        <p:spPr>
          <a:xfrm>
            <a:off x="8382000" y="477297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err="1" smtClean="0"/>
              <a:t>Xpct</a:t>
            </a:r>
            <a:endParaRPr lang="en-GB" sz="1200" i="1" dirty="0"/>
          </a:p>
        </p:txBody>
      </p:sp>
      <p:sp>
        <p:nvSpPr>
          <p:cNvPr id="191" name="TextBox 190"/>
          <p:cNvSpPr txBox="1"/>
          <p:nvPr/>
        </p:nvSpPr>
        <p:spPr>
          <a:xfrm>
            <a:off x="274630" y="4867403"/>
            <a:ext cx="1086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Line PFX8</a:t>
            </a:r>
            <a:endParaRPr lang="en-GB" sz="1400" b="1" dirty="0"/>
          </a:p>
        </p:txBody>
      </p:sp>
      <p:grpSp>
        <p:nvGrpSpPr>
          <p:cNvPr id="157" name="Group 156"/>
          <p:cNvGrpSpPr/>
          <p:nvPr/>
        </p:nvGrpSpPr>
        <p:grpSpPr>
          <a:xfrm flipH="1">
            <a:off x="6629400" y="4938394"/>
            <a:ext cx="567008" cy="230400"/>
            <a:chOff x="3429716" y="3655800"/>
            <a:chExt cx="567008" cy="230400"/>
          </a:xfrm>
        </p:grpSpPr>
        <p:grpSp>
          <p:nvGrpSpPr>
            <p:cNvPr id="158" name="Group 157"/>
            <p:cNvGrpSpPr/>
            <p:nvPr/>
          </p:nvGrpSpPr>
          <p:grpSpPr>
            <a:xfrm>
              <a:off x="3429716" y="3655800"/>
              <a:ext cx="567008" cy="230400"/>
              <a:chOff x="2748444" y="2893800"/>
              <a:chExt cx="567008" cy="230400"/>
            </a:xfrm>
          </p:grpSpPr>
          <p:sp>
            <p:nvSpPr>
              <p:cNvPr id="160" name="Rectangle 159"/>
              <p:cNvSpPr/>
              <p:nvPr/>
            </p:nvSpPr>
            <p:spPr>
              <a:xfrm>
                <a:off x="2748444" y="2895600"/>
                <a:ext cx="459007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Isosceles Triangle 160"/>
              <p:cNvSpPr/>
              <p:nvPr/>
            </p:nvSpPr>
            <p:spPr>
              <a:xfrm rot="5400000" flipH="1">
                <a:off x="3146252" y="2955000"/>
                <a:ext cx="230400" cy="108000"/>
              </a:xfrm>
              <a:prstGeom prst="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9" name="TextBox 158"/>
            <p:cNvSpPr txBox="1"/>
            <p:nvPr/>
          </p:nvSpPr>
          <p:spPr>
            <a:xfrm>
              <a:off x="3444544" y="3664178"/>
              <a:ext cx="4607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LinxP</a:t>
              </a:r>
              <a:endParaRPr lang="en-GB" sz="8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1638934" y="2519130"/>
            <a:ext cx="494863" cy="376470"/>
            <a:chOff x="648137" y="1371600"/>
            <a:chExt cx="494863" cy="376470"/>
          </a:xfrm>
        </p:grpSpPr>
        <p:sp>
          <p:nvSpPr>
            <p:cNvPr id="193" name="Right Arrow 192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RG138</a:t>
              </a: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600200" y="5334000"/>
            <a:ext cx="494863" cy="376470"/>
            <a:chOff x="648137" y="1371600"/>
            <a:chExt cx="494863" cy="376470"/>
          </a:xfrm>
        </p:grpSpPr>
        <p:sp>
          <p:nvSpPr>
            <p:cNvPr id="196" name="Right Arrow 195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RG138</a:t>
              </a: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268334" y="2519130"/>
            <a:ext cx="494863" cy="367844"/>
            <a:chOff x="7816433" y="1371600"/>
            <a:chExt cx="494863" cy="367844"/>
          </a:xfrm>
        </p:grpSpPr>
        <p:sp>
          <p:nvSpPr>
            <p:cNvPr id="199" name="Right Arrow 198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RG139</a:t>
              </a: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8229600" y="5342626"/>
            <a:ext cx="494863" cy="367844"/>
            <a:chOff x="7816433" y="1371600"/>
            <a:chExt cx="494863" cy="367844"/>
          </a:xfrm>
        </p:grpSpPr>
        <p:sp>
          <p:nvSpPr>
            <p:cNvPr id="202" name="Right Arrow 201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RG139</a:t>
              </a: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3248600" y="2519130"/>
            <a:ext cx="494863" cy="367844"/>
            <a:chOff x="7816433" y="1371600"/>
            <a:chExt cx="494863" cy="367844"/>
          </a:xfrm>
        </p:grpSpPr>
        <p:sp>
          <p:nvSpPr>
            <p:cNvPr id="205" name="Right Arrow 204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RG135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1605696" y="1367504"/>
            <a:ext cx="494863" cy="376470"/>
            <a:chOff x="648137" y="1371600"/>
            <a:chExt cx="494863" cy="376470"/>
          </a:xfrm>
        </p:grpSpPr>
        <p:sp>
          <p:nvSpPr>
            <p:cNvPr id="208" name="Right Arrow 207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RG138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8235096" y="1367504"/>
            <a:ext cx="494863" cy="367844"/>
            <a:chOff x="7816433" y="1371600"/>
            <a:chExt cx="494863" cy="367844"/>
          </a:xfrm>
        </p:grpSpPr>
        <p:sp>
          <p:nvSpPr>
            <p:cNvPr id="211" name="Right Arrow 210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RG139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3130352" y="1367504"/>
            <a:ext cx="647932" cy="367844"/>
            <a:chOff x="7745716" y="1371600"/>
            <a:chExt cx="647932" cy="367844"/>
          </a:xfrm>
        </p:grpSpPr>
        <p:sp>
          <p:nvSpPr>
            <p:cNvPr id="214" name="Right Arrow 213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7745716" y="1524000"/>
              <a:ext cx="64793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RG136.2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6844036" y="1367504"/>
            <a:ext cx="494863" cy="376470"/>
            <a:chOff x="648137" y="1371600"/>
            <a:chExt cx="494863" cy="376470"/>
          </a:xfrm>
        </p:grpSpPr>
        <p:sp>
          <p:nvSpPr>
            <p:cNvPr id="217" name="Right Arrow 216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6844036" y="2519130"/>
            <a:ext cx="494863" cy="376470"/>
            <a:chOff x="648137" y="1371600"/>
            <a:chExt cx="494863" cy="376470"/>
          </a:xfrm>
        </p:grpSpPr>
        <p:sp>
          <p:nvSpPr>
            <p:cNvPr id="220" name="Right Arrow 219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1642329" y="3962400"/>
            <a:ext cx="494863" cy="376470"/>
            <a:chOff x="648137" y="1371600"/>
            <a:chExt cx="494863" cy="376470"/>
          </a:xfrm>
        </p:grpSpPr>
        <p:sp>
          <p:nvSpPr>
            <p:cNvPr id="223" name="Right Arrow 222"/>
            <p:cNvSpPr/>
            <p:nvPr/>
          </p:nvSpPr>
          <p:spPr>
            <a:xfrm>
              <a:off x="7620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648137" y="15326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RG138</a:t>
              </a: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8271729" y="3962400"/>
            <a:ext cx="494863" cy="367844"/>
            <a:chOff x="7816433" y="1371600"/>
            <a:chExt cx="494863" cy="367844"/>
          </a:xfrm>
        </p:grpSpPr>
        <p:sp>
          <p:nvSpPr>
            <p:cNvPr id="226" name="Right Arrow 225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cs typeface="Segoe UI" panose="020B0502040204020203" pitchFamily="34" charset="0"/>
                </a:rPr>
                <a:t>RG139</a:t>
              </a: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3317070" y="3962400"/>
            <a:ext cx="494863" cy="367844"/>
            <a:chOff x="7816433" y="1371600"/>
            <a:chExt cx="494863" cy="367844"/>
          </a:xfrm>
        </p:grpSpPr>
        <p:sp>
          <p:nvSpPr>
            <p:cNvPr id="232" name="Right Arrow 231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5223251" y="1367504"/>
            <a:ext cx="494863" cy="376470"/>
            <a:chOff x="3999031" y="1524000"/>
            <a:chExt cx="494863" cy="376470"/>
          </a:xfrm>
        </p:grpSpPr>
        <p:sp>
          <p:nvSpPr>
            <p:cNvPr id="229" name="Right Arrow 228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4" name="Group 233"/>
          <p:cNvGrpSpPr/>
          <p:nvPr/>
        </p:nvGrpSpPr>
        <p:grpSpPr>
          <a:xfrm flipH="1">
            <a:off x="4738581" y="3962400"/>
            <a:ext cx="494863" cy="376470"/>
            <a:chOff x="3999031" y="1524000"/>
            <a:chExt cx="494863" cy="376470"/>
          </a:xfrm>
        </p:grpSpPr>
        <p:sp>
          <p:nvSpPr>
            <p:cNvPr id="235" name="Right Arrow 234"/>
            <p:cNvSpPr/>
            <p:nvPr/>
          </p:nvSpPr>
          <p:spPr>
            <a:xfrm>
              <a:off x="4112894" y="1524000"/>
              <a:ext cx="278130" cy="1524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3999031" y="1685026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solidFill>
                    <a:srgbClr val="FF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RG116</a:t>
              </a:r>
              <a:endParaRPr lang="en-GB" sz="800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7" name="Group 236"/>
          <p:cNvGrpSpPr/>
          <p:nvPr/>
        </p:nvGrpSpPr>
        <p:grpSpPr>
          <a:xfrm flipH="1">
            <a:off x="6683399" y="3962400"/>
            <a:ext cx="629649" cy="367844"/>
            <a:chOff x="7715701" y="1371600"/>
            <a:chExt cx="629649" cy="367844"/>
          </a:xfrm>
        </p:grpSpPr>
        <p:sp>
          <p:nvSpPr>
            <p:cNvPr id="238" name="Right Arrow 237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7715701" y="1524000"/>
              <a:ext cx="62964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RG136.2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0" name="Group 239"/>
          <p:cNvGrpSpPr/>
          <p:nvPr/>
        </p:nvGrpSpPr>
        <p:grpSpPr>
          <a:xfrm>
            <a:off x="3317070" y="5334000"/>
            <a:ext cx="494863" cy="367844"/>
            <a:chOff x="7816433" y="1371600"/>
            <a:chExt cx="494863" cy="367844"/>
          </a:xfrm>
        </p:grpSpPr>
        <p:sp>
          <p:nvSpPr>
            <p:cNvPr id="241" name="Right Arrow 240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RG137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43" name="Group 242"/>
          <p:cNvGrpSpPr/>
          <p:nvPr/>
        </p:nvGrpSpPr>
        <p:grpSpPr>
          <a:xfrm flipH="1">
            <a:off x="6818186" y="5342626"/>
            <a:ext cx="494863" cy="367844"/>
            <a:chOff x="7816433" y="1371600"/>
            <a:chExt cx="494863" cy="367844"/>
          </a:xfrm>
        </p:grpSpPr>
        <p:sp>
          <p:nvSpPr>
            <p:cNvPr id="244" name="Right Arrow 243"/>
            <p:cNvSpPr/>
            <p:nvPr/>
          </p:nvSpPr>
          <p:spPr>
            <a:xfrm flipH="1">
              <a:off x="7924800" y="1371600"/>
              <a:ext cx="278130" cy="1524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7816433" y="1524000"/>
              <a:ext cx="494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RG135</a:t>
              </a:r>
              <a:endParaRPr lang="en-GB" sz="8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" name="5-Point Star 1"/>
          <p:cNvSpPr/>
          <p:nvPr/>
        </p:nvSpPr>
        <p:spPr>
          <a:xfrm>
            <a:off x="1981200" y="4997400"/>
            <a:ext cx="108000" cy="108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5-Point Star 185"/>
          <p:cNvSpPr/>
          <p:nvPr/>
        </p:nvSpPr>
        <p:spPr>
          <a:xfrm>
            <a:off x="1981200" y="3670619"/>
            <a:ext cx="108000" cy="108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5-Point Star 186"/>
          <p:cNvSpPr/>
          <p:nvPr/>
        </p:nvSpPr>
        <p:spPr>
          <a:xfrm>
            <a:off x="1997689" y="2234640"/>
            <a:ext cx="108000" cy="108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5-Point Star 187"/>
          <p:cNvSpPr/>
          <p:nvPr/>
        </p:nvSpPr>
        <p:spPr>
          <a:xfrm>
            <a:off x="1981200" y="1062956"/>
            <a:ext cx="108000" cy="108000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8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781533"/>
              </p:ext>
            </p:extLst>
          </p:nvPr>
        </p:nvGraphicFramePr>
        <p:xfrm>
          <a:off x="2286000" y="457200"/>
          <a:ext cx="4572000" cy="556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Primer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Sequence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TGGTACCGCTCAACTGAACT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932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af-ZA" sz="18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gggtttggtggctggttatc</a:t>
                      </a:r>
                      <a:endParaRPr lang="af-ZA" sz="1800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9504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CCTTAATCCCGGGCATCAAC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0252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CGCGGGTGAGAACAGAGTTA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8088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TGGGAAGACAATAGCAGGCA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4549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ATCGATAGCCTTCAGTcccG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8362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CgggACTGAAGGCTATCGAT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GGTAGTTCCCGAAGAGCCTT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kern="1200" dirty="0" smtClean="0">
                          <a:effectLst/>
                        </a:rPr>
                        <a:t>TAGTGAAGGGCAGTGTTCCA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f-ZA" sz="1800" kern="1200" dirty="0" smtClean="0">
                          <a:effectLst/>
                        </a:rPr>
                        <a:t>gtgcaagtcaaacatggaggt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RG136.2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f-ZA" sz="1800" kern="1200" dirty="0" smtClean="0">
                          <a:effectLst/>
                        </a:rPr>
                        <a:t>agctttcatttattcatcgcgac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f-ZA" sz="1800" kern="1200" dirty="0" smtClean="0">
                          <a:effectLst/>
                        </a:rPr>
                        <a:t>Ttggctggacgtaaactcct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GGCAGGTCGGTGTTAGGTAA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RG139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effectLst/>
                        </a:rPr>
                        <a:t>TCACCCAAGCTGAATATGATGT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84937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95400" y="6096000"/>
            <a:ext cx="655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sequences of EN111.2 and EN112 provided in Table S1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4447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15768</TotalTime>
  <Words>299</Words>
  <Application>Microsoft Office PowerPoint</Application>
  <PresentationFormat>On-screen Show (4:3)</PresentationFormat>
  <Paragraphs>226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rgalupa</dc:creator>
  <cp:lastModifiedBy>galupa</cp:lastModifiedBy>
  <cp:revision>76</cp:revision>
  <cp:lastPrinted>2018-02-05T16:17:22Z</cp:lastPrinted>
  <dcterms:created xsi:type="dcterms:W3CDTF">2006-08-16T00:00:00Z</dcterms:created>
  <dcterms:modified xsi:type="dcterms:W3CDTF">2019-08-09T20:59:13Z</dcterms:modified>
</cp:coreProperties>
</file>