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6" r:id="rId2"/>
    <p:sldId id="268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24" userDrawn="1">
          <p15:clr>
            <a:srgbClr val="A4A3A4"/>
          </p15:clr>
        </p15:guide>
        <p15:guide id="2" pos="31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CF3D91-2A46-4C82-BDFC-87B4EAB2457E}" v="15" dt="2020-07-20T09:06:57.957"/>
    <p1510:client id="{4E4D9B22-EDAD-4889-B946-F0BFA87D8D55}" v="103" dt="2020-07-02T09:14:04.9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43" autoAdjust="0"/>
    <p:restoredTop sz="95953" autoAdjust="0"/>
  </p:normalViewPr>
  <p:slideViewPr>
    <p:cSldViewPr>
      <p:cViewPr varScale="1">
        <p:scale>
          <a:sx n="79" d="100"/>
          <a:sy n="79" d="100"/>
        </p:scale>
        <p:origin x="2490" y="96"/>
      </p:cViewPr>
      <p:guideLst>
        <p:guide orient="horz" pos="3424"/>
        <p:guide pos="31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90F59-AF4E-4FFE-A653-6BC1868125C6}" type="datetimeFigureOut">
              <a:rPr lang="de-DE" smtClean="0"/>
              <a:t>10.11.2020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48C3E-BC79-4DD6-9AE7-84BA0E8DE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891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48C3E-BC79-4DD6-9AE7-84BA0E8DE7C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3366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48C3E-BC79-4DD6-9AE7-84BA0E8DE7C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45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CA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3476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55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9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016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710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423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2097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235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37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838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4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CA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D71AF-BAFB-41EF-AFA0-F5959A81D07E}" type="datetimeFigureOut">
              <a:rPr lang="en-CA" smtClean="0"/>
              <a:t>2020-11-10</a:t>
            </a:fld>
            <a:endParaRPr lang="en-CA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7EBC2-454D-4DE3-BFA5-21394601DDF0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511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Gerader Verbinder 90"/>
          <p:cNvCxnSpPr/>
          <p:nvPr/>
        </p:nvCxnSpPr>
        <p:spPr>
          <a:xfrm>
            <a:off x="480599" y="1619672"/>
            <a:ext cx="572883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pieren 6"/>
          <p:cNvGrpSpPr/>
          <p:nvPr/>
        </p:nvGrpSpPr>
        <p:grpSpPr>
          <a:xfrm>
            <a:off x="408301" y="107504"/>
            <a:ext cx="3236446" cy="1526494"/>
            <a:chOff x="232898" y="492659"/>
            <a:chExt cx="3236446" cy="1526494"/>
          </a:xfrm>
        </p:grpSpPr>
        <p:grpSp>
          <p:nvGrpSpPr>
            <p:cNvPr id="4" name="Gruppieren 3"/>
            <p:cNvGrpSpPr/>
            <p:nvPr/>
          </p:nvGrpSpPr>
          <p:grpSpPr>
            <a:xfrm>
              <a:off x="232898" y="492659"/>
              <a:ext cx="2553937" cy="1526494"/>
              <a:chOff x="232898" y="492659"/>
              <a:chExt cx="2553937" cy="1526494"/>
            </a:xfrm>
          </p:grpSpPr>
          <p:grpSp>
            <p:nvGrpSpPr>
              <p:cNvPr id="105" name="Gruppieren 104"/>
              <p:cNvGrpSpPr/>
              <p:nvPr/>
            </p:nvGrpSpPr>
            <p:grpSpPr>
              <a:xfrm>
                <a:off x="232898" y="492659"/>
                <a:ext cx="2434085" cy="1526494"/>
                <a:chOff x="3620539" y="406398"/>
                <a:chExt cx="2434085" cy="1526494"/>
              </a:xfrm>
            </p:grpSpPr>
            <p:grpSp>
              <p:nvGrpSpPr>
                <p:cNvPr id="106" name="Gruppieren 105"/>
                <p:cNvGrpSpPr/>
                <p:nvPr/>
              </p:nvGrpSpPr>
              <p:grpSpPr>
                <a:xfrm>
                  <a:off x="3620539" y="406398"/>
                  <a:ext cx="2434085" cy="1526494"/>
                  <a:chOff x="2752920" y="429548"/>
                  <a:chExt cx="2434085" cy="1526494"/>
                </a:xfrm>
              </p:grpSpPr>
              <p:pic>
                <p:nvPicPr>
                  <p:cNvPr id="109" name="Grafik 108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2846387" y="703644"/>
                    <a:ext cx="950913" cy="734797"/>
                  </a:xfrm>
                  <a:prstGeom prst="rect">
                    <a:avLst/>
                  </a:prstGeom>
                </p:spPr>
              </p:pic>
              <p:sp>
                <p:nvSpPr>
                  <p:cNvPr id="110" name="Textfeld 109">
                    <a:extLst>
                      <a:ext uri="{FF2B5EF4-FFF2-40B4-BE49-F238E27FC236}">
                        <a16:creationId xmlns:a16="http://schemas.microsoft.com/office/drawing/2014/main" id="{897B857B-1BFF-4E1A-8596-CCB07E4C2705}"/>
                      </a:ext>
                    </a:extLst>
                  </p:cNvPr>
                  <p:cNvSpPr txBox="1"/>
                  <p:nvPr/>
                </p:nvSpPr>
                <p:spPr>
                  <a:xfrm>
                    <a:off x="2752920" y="429548"/>
                    <a:ext cx="437955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000" dirty="0" err="1" smtClean="0">
                        <a:latin typeface="Helvetica" panose="020B0504020202030204" pitchFamily="34" charset="0"/>
                        <a:cs typeface="Times New Roman" panose="02020603050405020304" pitchFamily="18" charset="0"/>
                      </a:rPr>
                      <a:t>hom</a:t>
                    </a:r>
                    <a:endParaRPr lang="de-DE" sz="1000" i="1" dirty="0">
                      <a:latin typeface="Helvetica" panose="020B0504020202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11" name="Textfeld 110"/>
                  <p:cNvSpPr txBox="1"/>
                  <p:nvPr/>
                </p:nvSpPr>
                <p:spPr>
                  <a:xfrm>
                    <a:off x="4049064" y="1402044"/>
                    <a:ext cx="1137941" cy="5539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1000" dirty="0" err="1" smtClean="0">
                        <a:latin typeface="Helvetica" panose="020B0504020202030204" pitchFamily="34" charset="0"/>
                        <a:cs typeface="Times New Roman" panose="02020603050405020304" pitchFamily="18" charset="0"/>
                      </a:rPr>
                      <a:t>Families</a:t>
                    </a:r>
                    <a:r>
                      <a:rPr lang="de-DE" sz="1000" dirty="0" smtClean="0">
                        <a:latin typeface="Helvetica" panose="020B0504020202030204" pitchFamily="34" charset="0"/>
                        <a:cs typeface="Times New Roman" panose="02020603050405020304" pitchFamily="18" charset="0"/>
                      </a:rPr>
                      <a:t> 1 </a:t>
                    </a:r>
                    <a:r>
                      <a:rPr lang="de-DE" sz="1000" dirty="0" err="1" smtClean="0">
                        <a:latin typeface="Helvetica" panose="020B0504020202030204" pitchFamily="34" charset="0"/>
                        <a:cs typeface="Times New Roman" panose="02020603050405020304" pitchFamily="18" charset="0"/>
                      </a:rPr>
                      <a:t>and</a:t>
                    </a:r>
                    <a:r>
                      <a:rPr lang="de-DE" sz="1000" dirty="0" smtClean="0">
                        <a:latin typeface="Helvetica" panose="020B0504020202030204" pitchFamily="34" charset="0"/>
                        <a:cs typeface="Times New Roman" panose="02020603050405020304" pitchFamily="18" charset="0"/>
                      </a:rPr>
                      <a:t> 2</a:t>
                    </a:r>
                    <a:endParaRPr lang="de-DE" sz="1000" dirty="0">
                      <a:latin typeface="Helvetica" panose="020B0504020202030204" pitchFamily="34" charset="0"/>
                      <a:cs typeface="Times New Roman" panose="02020603050405020304" pitchFamily="18" charset="0"/>
                    </a:endParaRPr>
                  </a:p>
                  <a:p>
                    <a:pPr algn="ctr"/>
                    <a:r>
                      <a:rPr lang="de-DE" sz="1000" i="1" dirty="0">
                        <a:latin typeface="Helvetica" panose="020B0504020202030204" pitchFamily="34" charset="0"/>
                        <a:cs typeface="Times New Roman" panose="02020603050405020304" pitchFamily="18" charset="0"/>
                      </a:rPr>
                      <a:t>FGF3 </a:t>
                    </a:r>
                    <a:r>
                      <a:rPr lang="de-DE" sz="1000" dirty="0">
                        <a:latin typeface="Helvetica" panose="020B0504020202030204" pitchFamily="34" charset="0"/>
                        <a:cs typeface="Times New Roman" panose="02020603050405020304" pitchFamily="18" charset="0"/>
                      </a:rPr>
                      <a:t>c.166C&gt;T, p.(Leu56Phe)</a:t>
                    </a:r>
                    <a:endParaRPr lang="de-DE" sz="1000" i="1" dirty="0">
                      <a:latin typeface="Helvetica" panose="020B0504020202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pic>
                <p:nvPicPr>
                  <p:cNvPr id="112" name="Grafik 111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3963062" y="712255"/>
                    <a:ext cx="913897" cy="707533"/>
                  </a:xfrm>
                  <a:prstGeom prst="rect">
                    <a:avLst/>
                  </a:prstGeom>
                </p:spPr>
              </p:pic>
              <p:sp>
                <p:nvSpPr>
                  <p:cNvPr id="113" name="Textfeld 112">
                    <a:extLst>
                      <a:ext uri="{FF2B5EF4-FFF2-40B4-BE49-F238E27FC236}">
                        <a16:creationId xmlns:a16="http://schemas.microsoft.com/office/drawing/2014/main" id="{897B857B-1BFF-4E1A-8596-CCB07E4C2705}"/>
                      </a:ext>
                    </a:extLst>
                  </p:cNvPr>
                  <p:cNvSpPr txBox="1"/>
                  <p:nvPr/>
                </p:nvSpPr>
                <p:spPr>
                  <a:xfrm>
                    <a:off x="3864170" y="429548"/>
                    <a:ext cx="437955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000" dirty="0" err="1" smtClean="0">
                        <a:latin typeface="Helvetica" panose="020B0504020202030204" pitchFamily="34" charset="0"/>
                        <a:cs typeface="Times New Roman" panose="02020603050405020304" pitchFamily="18" charset="0"/>
                      </a:rPr>
                      <a:t>het</a:t>
                    </a:r>
                    <a:endParaRPr lang="de-DE" sz="1000" i="1" dirty="0">
                      <a:latin typeface="Helvetica" panose="020B0504020202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07" name="Rechteck 106"/>
                <p:cNvSpPr/>
                <p:nvPr/>
              </p:nvSpPr>
              <p:spPr>
                <a:xfrm>
                  <a:off x="4137074" y="693193"/>
                  <a:ext cx="120704" cy="695950"/>
                </a:xfrm>
                <a:prstGeom prst="rect">
                  <a:avLst/>
                </a:prstGeom>
                <a:solidFill>
                  <a:srgbClr val="FFFF00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08" name="Rechteck 107"/>
                <p:cNvSpPr/>
                <p:nvPr/>
              </p:nvSpPr>
              <p:spPr>
                <a:xfrm>
                  <a:off x="5230422" y="694894"/>
                  <a:ext cx="120704" cy="695950"/>
                </a:xfrm>
                <a:prstGeom prst="rect">
                  <a:avLst/>
                </a:prstGeom>
                <a:solidFill>
                  <a:srgbClr val="FFFF00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83" name="Textfeld 82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2348880" y="492659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wt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" name="Gruppieren 5"/>
            <p:cNvGrpSpPr/>
            <p:nvPr/>
          </p:nvGrpSpPr>
          <p:grpSpPr>
            <a:xfrm>
              <a:off x="2465596" y="781155"/>
              <a:ext cx="1003748" cy="694800"/>
              <a:chOff x="2465596" y="781155"/>
              <a:chExt cx="1003748" cy="694800"/>
            </a:xfrm>
          </p:grpSpPr>
          <p:pic>
            <p:nvPicPr>
              <p:cNvPr id="82" name="Grafik 8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65596" y="1342567"/>
                <a:ext cx="979441" cy="118444"/>
              </a:xfrm>
              <a:prstGeom prst="rect">
                <a:avLst/>
              </a:prstGeom>
            </p:spPr>
          </p:pic>
          <p:grpSp>
            <p:nvGrpSpPr>
              <p:cNvPr id="5" name="Gruppieren 4"/>
              <p:cNvGrpSpPr/>
              <p:nvPr/>
            </p:nvGrpSpPr>
            <p:grpSpPr>
              <a:xfrm>
                <a:off x="2470359" y="781155"/>
                <a:ext cx="998985" cy="694800"/>
                <a:chOff x="2470359" y="781155"/>
                <a:chExt cx="998985" cy="694800"/>
              </a:xfrm>
            </p:grpSpPr>
            <p:pic>
              <p:nvPicPr>
                <p:cNvPr id="81" name="Grafik 80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470359" y="885367"/>
                  <a:ext cx="998985" cy="437344"/>
                </a:xfrm>
                <a:prstGeom prst="rect">
                  <a:avLst/>
                </a:prstGeom>
              </p:spPr>
            </p:pic>
            <p:sp>
              <p:nvSpPr>
                <p:cNvPr id="115" name="Rechteck 114"/>
                <p:cNvSpPr/>
                <p:nvPr/>
              </p:nvSpPr>
              <p:spPr>
                <a:xfrm>
                  <a:off x="2900597" y="781155"/>
                  <a:ext cx="120704" cy="694800"/>
                </a:xfrm>
                <a:prstGeom prst="rect">
                  <a:avLst/>
                </a:prstGeom>
                <a:solidFill>
                  <a:srgbClr val="FFFF00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grpSp>
        <p:nvGrpSpPr>
          <p:cNvPr id="2" name="Gruppieren 1"/>
          <p:cNvGrpSpPr/>
          <p:nvPr/>
        </p:nvGrpSpPr>
        <p:grpSpPr>
          <a:xfrm>
            <a:off x="3956814" y="108000"/>
            <a:ext cx="2257105" cy="1525998"/>
            <a:chOff x="3441994" y="1939636"/>
            <a:chExt cx="2257105" cy="1525998"/>
          </a:xfrm>
        </p:grpSpPr>
        <p:grpSp>
          <p:nvGrpSpPr>
            <p:cNvPr id="85" name="Gruppieren 84"/>
            <p:cNvGrpSpPr/>
            <p:nvPr/>
          </p:nvGrpSpPr>
          <p:grpSpPr>
            <a:xfrm>
              <a:off x="3441994" y="1939636"/>
              <a:ext cx="2257105" cy="1525998"/>
              <a:chOff x="3395694" y="2651890"/>
              <a:chExt cx="2257105" cy="1525998"/>
            </a:xfrm>
          </p:grpSpPr>
          <p:pic>
            <p:nvPicPr>
              <p:cNvPr id="86" name="Grafik 8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77190" y="2947090"/>
                <a:ext cx="1011938" cy="718888"/>
              </a:xfrm>
              <a:prstGeom prst="rect">
                <a:avLst/>
              </a:prstGeom>
            </p:spPr>
          </p:pic>
          <p:sp>
            <p:nvSpPr>
              <p:cNvPr id="87" name="Textfeld 86">
                <a:extLst>
                  <a:ext uri="{FF2B5EF4-FFF2-40B4-BE49-F238E27FC236}">
                    <a16:creationId xmlns:a16="http://schemas.microsoft.com/office/drawing/2014/main" id="{A923EF81-E737-4B78-BA18-5EB2513DD166}"/>
                  </a:ext>
                </a:extLst>
              </p:cNvPr>
              <p:cNvSpPr txBox="1"/>
              <p:nvPr/>
            </p:nvSpPr>
            <p:spPr>
              <a:xfrm>
                <a:off x="4023645" y="3623890"/>
                <a:ext cx="113794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Family 3</a:t>
                </a:r>
                <a:endParaRPr lang="de-DE" sz="1000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de-DE" sz="1000" i="1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GJB2 </a:t>
                </a:r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c.231G&gt;A, p.(Trp77*)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Textfeld 87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3395694" y="2651890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hom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89" name="Grafik 8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43313" y="2776159"/>
                <a:ext cx="1009486" cy="893719"/>
              </a:xfrm>
              <a:prstGeom prst="rect">
                <a:avLst/>
              </a:prstGeom>
            </p:spPr>
          </p:pic>
          <p:sp>
            <p:nvSpPr>
              <p:cNvPr id="90" name="Textfeld 89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4557878" y="2651890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het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6" name="Rechteck 115"/>
            <p:cNvSpPr/>
            <p:nvPr/>
          </p:nvSpPr>
          <p:spPr>
            <a:xfrm>
              <a:off x="3954616" y="2227636"/>
              <a:ext cx="120704" cy="694800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7" name="Rechteck 116"/>
            <p:cNvSpPr/>
            <p:nvPr/>
          </p:nvSpPr>
          <p:spPr>
            <a:xfrm>
              <a:off x="5118060" y="2227636"/>
              <a:ext cx="120704" cy="694800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813319" y="1619672"/>
            <a:ext cx="2371464" cy="1440160"/>
            <a:chOff x="980728" y="1894122"/>
            <a:chExt cx="2371464" cy="1440160"/>
          </a:xfrm>
        </p:grpSpPr>
        <p:sp>
          <p:nvSpPr>
            <p:cNvPr id="94" name="Textfeld 93">
              <a:extLst>
                <a:ext uri="{FF2B5EF4-FFF2-40B4-BE49-F238E27FC236}">
                  <a16:creationId xmlns:a16="http://schemas.microsoft.com/office/drawing/2014/main" id="{94181C24-C7FA-4A06-A6B0-72E7E786DCB7}"/>
                </a:ext>
              </a:extLst>
            </p:cNvPr>
            <p:cNvSpPr txBox="1"/>
            <p:nvPr/>
          </p:nvSpPr>
          <p:spPr>
            <a:xfrm>
              <a:off x="1484784" y="2780284"/>
              <a:ext cx="1353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>
                  <a:latin typeface="Helvetica" panose="020B0504020202030204" pitchFamily="34" charset="0"/>
                  <a:cs typeface="Times New Roman" panose="02020603050405020304" pitchFamily="18" charset="0"/>
                </a:rPr>
                <a:t>Family 4</a:t>
              </a:r>
              <a:endParaRPr lang="de-DE" sz="1000" dirty="0">
                <a:latin typeface="Helvetica" panose="020B050402020203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rPr>
                <a:t> MYO7A </a:t>
              </a:r>
              <a:r>
                <a:rPr lang="de-DE" sz="1000" dirty="0">
                  <a:latin typeface="Helvetica" panose="020B0504020202030204" pitchFamily="34" charset="0"/>
                  <a:cs typeface="Times New Roman" panose="02020603050405020304" pitchFamily="18" charset="0"/>
                </a:rPr>
                <a:t>c.470G&gt;A, p.(Ser157Asn)</a:t>
              </a:r>
              <a:endParaRPr lang="de-DE" sz="1000" i="1" dirty="0">
                <a:latin typeface="Helvetica" panose="020B0504020202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Textfeld 94">
              <a:extLst>
                <a:ext uri="{FF2B5EF4-FFF2-40B4-BE49-F238E27FC236}">
                  <a16:creationId xmlns:a16="http://schemas.microsoft.com/office/drawing/2014/main" id="{897B857B-1BFF-4E1A-8596-CCB07E4C2705}"/>
                </a:ext>
              </a:extLst>
            </p:cNvPr>
            <p:cNvSpPr txBox="1"/>
            <p:nvPr/>
          </p:nvSpPr>
          <p:spPr>
            <a:xfrm>
              <a:off x="980728" y="1894122"/>
              <a:ext cx="4379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err="1" smtClean="0">
                  <a:latin typeface="Helvetica" panose="020B0504020202030204" pitchFamily="34" charset="0"/>
                  <a:cs typeface="Times New Roman" panose="02020603050405020304" pitchFamily="18" charset="0"/>
                </a:rPr>
                <a:t>hom</a:t>
              </a:r>
              <a:endParaRPr lang="de-DE" sz="1000" i="1" dirty="0">
                <a:latin typeface="Helvetica" panose="020B0504020202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feld 95">
              <a:extLst>
                <a:ext uri="{FF2B5EF4-FFF2-40B4-BE49-F238E27FC236}">
                  <a16:creationId xmlns:a16="http://schemas.microsoft.com/office/drawing/2014/main" id="{897B857B-1BFF-4E1A-8596-CCB07E4C2705}"/>
                </a:ext>
              </a:extLst>
            </p:cNvPr>
            <p:cNvSpPr txBox="1"/>
            <p:nvPr/>
          </p:nvSpPr>
          <p:spPr>
            <a:xfrm>
              <a:off x="2184688" y="1894122"/>
              <a:ext cx="11675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err="1" smtClean="0">
                  <a:latin typeface="Helvetica" panose="020B0504020202030204" pitchFamily="34" charset="0"/>
                  <a:cs typeface="Times New Roman" panose="02020603050405020304" pitchFamily="18" charset="0"/>
                </a:rPr>
                <a:t>het</a:t>
              </a:r>
              <a:endParaRPr lang="de-DE" sz="1000" dirty="0" smtClean="0">
                <a:latin typeface="Helvetica" panose="020B0504020202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5" name="Gruppieren 24"/>
            <p:cNvGrpSpPr/>
            <p:nvPr/>
          </p:nvGrpSpPr>
          <p:grpSpPr>
            <a:xfrm>
              <a:off x="1068437" y="2110146"/>
              <a:ext cx="1015704" cy="716142"/>
              <a:chOff x="1068437" y="2110146"/>
              <a:chExt cx="1015704" cy="716142"/>
            </a:xfrm>
          </p:grpSpPr>
          <p:pic>
            <p:nvPicPr>
              <p:cNvPr id="93" name="Grafik 9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68437" y="2110146"/>
                <a:ext cx="1015704" cy="716142"/>
              </a:xfrm>
              <a:prstGeom prst="rect">
                <a:avLst/>
              </a:prstGeom>
            </p:spPr>
          </p:pic>
          <p:sp>
            <p:nvSpPr>
              <p:cNvPr id="118" name="Rechteck 117"/>
              <p:cNvSpPr/>
              <p:nvPr/>
            </p:nvSpPr>
            <p:spPr>
              <a:xfrm>
                <a:off x="1512000" y="2110450"/>
                <a:ext cx="120704" cy="694800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" name="Gruppieren 25"/>
            <p:cNvGrpSpPr/>
            <p:nvPr/>
          </p:nvGrpSpPr>
          <p:grpSpPr>
            <a:xfrm>
              <a:off x="2269582" y="2110450"/>
              <a:ext cx="945071" cy="711157"/>
              <a:chOff x="2269582" y="2110450"/>
              <a:chExt cx="945071" cy="711157"/>
            </a:xfrm>
          </p:grpSpPr>
          <p:pic>
            <p:nvPicPr>
              <p:cNvPr id="104" name="Grafik 10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269582" y="2157250"/>
                <a:ext cx="945071" cy="664357"/>
              </a:xfrm>
              <a:prstGeom prst="rect">
                <a:avLst/>
              </a:prstGeom>
            </p:spPr>
          </p:pic>
          <p:sp>
            <p:nvSpPr>
              <p:cNvPr id="119" name="Rechteck 118"/>
              <p:cNvSpPr/>
              <p:nvPr/>
            </p:nvSpPr>
            <p:spPr>
              <a:xfrm>
                <a:off x="2735665" y="2110450"/>
                <a:ext cx="120704" cy="694800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2" name="Gruppieren 11"/>
          <p:cNvGrpSpPr/>
          <p:nvPr/>
        </p:nvGrpSpPr>
        <p:grpSpPr>
          <a:xfrm>
            <a:off x="3760847" y="1619672"/>
            <a:ext cx="2476465" cy="1439926"/>
            <a:chOff x="3856248" y="1894122"/>
            <a:chExt cx="2476465" cy="1439926"/>
          </a:xfrm>
        </p:grpSpPr>
        <p:sp>
          <p:nvSpPr>
            <p:cNvPr id="98" name="Textfeld 97">
              <a:extLst>
                <a:ext uri="{FF2B5EF4-FFF2-40B4-BE49-F238E27FC236}">
                  <a16:creationId xmlns:a16="http://schemas.microsoft.com/office/drawing/2014/main" id="{C1D9E7E9-EFBB-407B-8A81-82618638FFC8}"/>
                </a:ext>
              </a:extLst>
            </p:cNvPr>
            <p:cNvSpPr txBox="1"/>
            <p:nvPr/>
          </p:nvSpPr>
          <p:spPr>
            <a:xfrm>
              <a:off x="4509120" y="2780050"/>
              <a:ext cx="13208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>
                  <a:latin typeface="Helvetica" panose="020B0504020202030204" pitchFamily="34" charset="0"/>
                  <a:cs typeface="Times New Roman" panose="02020603050405020304" pitchFamily="18" charset="0"/>
                </a:rPr>
                <a:t>Family 5</a:t>
              </a:r>
              <a:endParaRPr lang="de-DE" sz="1000" dirty="0">
                <a:latin typeface="Helvetica" panose="020B050402020203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rPr>
                <a:t>MYO7A </a:t>
              </a:r>
              <a:r>
                <a:rPr lang="de-DE" sz="1000" dirty="0">
                  <a:latin typeface="Helvetica" panose="020B0504020202030204" pitchFamily="34" charset="0"/>
                  <a:cs typeface="Times New Roman" panose="02020603050405020304" pitchFamily="18" charset="0"/>
                </a:rPr>
                <a:t>c.3502C&gt;T, p.(Arg1168Trp)</a:t>
              </a:r>
              <a:endParaRPr lang="de-DE" sz="1000" i="1" dirty="0">
                <a:latin typeface="Helvetica" panose="020B0504020202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Textfeld 99">
              <a:extLst>
                <a:ext uri="{FF2B5EF4-FFF2-40B4-BE49-F238E27FC236}">
                  <a16:creationId xmlns:a16="http://schemas.microsoft.com/office/drawing/2014/main" id="{897B857B-1BFF-4E1A-8596-CCB07E4C2705}"/>
                </a:ext>
              </a:extLst>
            </p:cNvPr>
            <p:cNvSpPr txBox="1"/>
            <p:nvPr/>
          </p:nvSpPr>
          <p:spPr>
            <a:xfrm>
              <a:off x="3856248" y="1894122"/>
              <a:ext cx="4379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err="1" smtClean="0">
                  <a:latin typeface="Helvetica" panose="020B0504020202030204" pitchFamily="34" charset="0"/>
                  <a:cs typeface="Times New Roman" panose="02020603050405020304" pitchFamily="18" charset="0"/>
                </a:rPr>
                <a:t>hom</a:t>
              </a:r>
              <a:endParaRPr lang="de-DE" sz="1000" i="1" dirty="0">
                <a:latin typeface="Helvetica" panose="020B0504020202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897B857B-1BFF-4E1A-8596-CCB07E4C2705}"/>
                </a:ext>
              </a:extLst>
            </p:cNvPr>
            <p:cNvSpPr txBox="1"/>
            <p:nvPr/>
          </p:nvSpPr>
          <p:spPr>
            <a:xfrm>
              <a:off x="5128788" y="1894122"/>
              <a:ext cx="4379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err="1" smtClean="0">
                  <a:latin typeface="Helvetica" panose="020B0504020202030204" pitchFamily="34" charset="0"/>
                  <a:cs typeface="Times New Roman" panose="02020603050405020304" pitchFamily="18" charset="0"/>
                </a:rPr>
                <a:t>het</a:t>
              </a:r>
              <a:endParaRPr lang="de-DE" sz="1000" i="1" dirty="0">
                <a:latin typeface="Helvetica" panose="020B0504020202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8" name="Gruppieren 27"/>
            <p:cNvGrpSpPr/>
            <p:nvPr/>
          </p:nvGrpSpPr>
          <p:grpSpPr>
            <a:xfrm>
              <a:off x="3954554" y="2110450"/>
              <a:ext cx="1076652" cy="734481"/>
              <a:chOff x="3954554" y="2110450"/>
              <a:chExt cx="1076652" cy="734481"/>
            </a:xfrm>
          </p:grpSpPr>
          <p:pic>
            <p:nvPicPr>
              <p:cNvPr id="99" name="Grafik 98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954554" y="2286850"/>
                <a:ext cx="1076652" cy="558081"/>
              </a:xfrm>
              <a:prstGeom prst="rect">
                <a:avLst/>
              </a:prstGeom>
            </p:spPr>
          </p:pic>
          <p:sp>
            <p:nvSpPr>
              <p:cNvPr id="120" name="Rechteck 119"/>
              <p:cNvSpPr/>
              <p:nvPr/>
            </p:nvSpPr>
            <p:spPr>
              <a:xfrm>
                <a:off x="4434162" y="2110450"/>
                <a:ext cx="120704" cy="694800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216792" y="2110450"/>
              <a:ext cx="1115921" cy="727722"/>
              <a:chOff x="5216792" y="2110450"/>
              <a:chExt cx="1115921" cy="727722"/>
            </a:xfrm>
          </p:grpSpPr>
          <p:pic>
            <p:nvPicPr>
              <p:cNvPr id="101" name="Grafik 100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216792" y="2290450"/>
                <a:ext cx="1115921" cy="547722"/>
              </a:xfrm>
              <a:prstGeom prst="rect">
                <a:avLst/>
              </a:prstGeom>
            </p:spPr>
          </p:pic>
          <p:sp>
            <p:nvSpPr>
              <p:cNvPr id="121" name="Rechteck 120"/>
              <p:cNvSpPr/>
              <p:nvPr/>
            </p:nvSpPr>
            <p:spPr>
              <a:xfrm>
                <a:off x="5726881" y="2110450"/>
                <a:ext cx="120704" cy="694800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cxnSp>
        <p:nvCxnSpPr>
          <p:cNvPr id="66" name="Gerader Verbinder 65"/>
          <p:cNvCxnSpPr/>
          <p:nvPr/>
        </p:nvCxnSpPr>
        <p:spPr>
          <a:xfrm>
            <a:off x="480599" y="4499992"/>
            <a:ext cx="572883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/>
          <p:cNvCxnSpPr/>
          <p:nvPr/>
        </p:nvCxnSpPr>
        <p:spPr>
          <a:xfrm>
            <a:off x="480599" y="6516216"/>
            <a:ext cx="572883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uppieren 67"/>
          <p:cNvGrpSpPr/>
          <p:nvPr/>
        </p:nvGrpSpPr>
        <p:grpSpPr>
          <a:xfrm>
            <a:off x="885327" y="3059832"/>
            <a:ext cx="2231138" cy="1452549"/>
            <a:chOff x="583021" y="-36421"/>
            <a:chExt cx="2231138" cy="1452549"/>
          </a:xfrm>
        </p:grpSpPr>
        <p:grpSp>
          <p:nvGrpSpPr>
            <p:cNvPr id="69" name="Gruppieren 68"/>
            <p:cNvGrpSpPr/>
            <p:nvPr/>
          </p:nvGrpSpPr>
          <p:grpSpPr>
            <a:xfrm>
              <a:off x="583021" y="-36421"/>
              <a:ext cx="2231138" cy="1452549"/>
              <a:chOff x="481421" y="-265021"/>
              <a:chExt cx="2231138" cy="1452549"/>
            </a:xfrm>
          </p:grpSpPr>
          <p:sp>
            <p:nvSpPr>
              <p:cNvPr id="72" name="Textfeld 71">
                <a:extLst>
                  <a:ext uri="{FF2B5EF4-FFF2-40B4-BE49-F238E27FC236}">
                    <a16:creationId xmlns:a16="http://schemas.microsoft.com/office/drawing/2014/main" id="{2F8224C5-2B55-438B-9119-8640B5F0404B}"/>
                  </a:ext>
                </a:extLst>
              </p:cNvPr>
              <p:cNvSpPr txBox="1"/>
              <p:nvPr/>
            </p:nvSpPr>
            <p:spPr>
              <a:xfrm>
                <a:off x="841461" y="633530"/>
                <a:ext cx="160982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Family 6</a:t>
                </a:r>
                <a:endParaRPr lang="de-DE" sz="1000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de-DE" sz="1000" i="1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CDC14A </a:t>
                </a:r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c.1041dup, p.(Ser348Glnfs*2)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73" name="Grafik 72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53429" y="24555"/>
                <a:ext cx="900975" cy="669532"/>
              </a:xfrm>
              <a:prstGeom prst="rect">
                <a:avLst/>
              </a:prstGeom>
            </p:spPr>
          </p:pic>
          <p:sp>
            <p:nvSpPr>
              <p:cNvPr id="74" name="Textfeld 73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481421" y="-265021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hom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1685893" y="-265021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het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76" name="Grafik 75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776338" y="111102"/>
                <a:ext cx="936221" cy="596948"/>
              </a:xfrm>
              <a:prstGeom prst="rect">
                <a:avLst/>
              </a:prstGeom>
            </p:spPr>
          </p:pic>
        </p:grpSp>
        <p:sp>
          <p:nvSpPr>
            <p:cNvPr id="70" name="Rechteck 69"/>
            <p:cNvSpPr/>
            <p:nvPr/>
          </p:nvSpPr>
          <p:spPr>
            <a:xfrm>
              <a:off x="1058285" y="208783"/>
              <a:ext cx="100800" cy="694800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Rechteck 70"/>
            <p:cNvSpPr/>
            <p:nvPr/>
          </p:nvSpPr>
          <p:spPr>
            <a:xfrm>
              <a:off x="2311213" y="210136"/>
              <a:ext cx="100800" cy="694800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4" name="Gruppieren 123"/>
          <p:cNvGrpSpPr/>
          <p:nvPr/>
        </p:nvGrpSpPr>
        <p:grpSpPr>
          <a:xfrm>
            <a:off x="3837655" y="4557537"/>
            <a:ext cx="2322802" cy="1650903"/>
            <a:chOff x="3378569" y="2163299"/>
            <a:chExt cx="2322802" cy="1650903"/>
          </a:xfrm>
        </p:grpSpPr>
        <p:grpSp>
          <p:nvGrpSpPr>
            <p:cNvPr id="125" name="Gruppieren 124"/>
            <p:cNvGrpSpPr/>
            <p:nvPr/>
          </p:nvGrpSpPr>
          <p:grpSpPr>
            <a:xfrm>
              <a:off x="3378569" y="2163299"/>
              <a:ext cx="2322802" cy="1650903"/>
              <a:chOff x="3435719" y="2363324"/>
              <a:chExt cx="2322802" cy="1650903"/>
            </a:xfrm>
          </p:grpSpPr>
          <p:sp>
            <p:nvSpPr>
              <p:cNvPr id="128" name="Textfeld 127">
                <a:extLst>
                  <a:ext uri="{FF2B5EF4-FFF2-40B4-BE49-F238E27FC236}">
                    <a16:creationId xmlns:a16="http://schemas.microsoft.com/office/drawing/2014/main" id="{744717A9-2250-4C80-9CBA-794E73F0053F}"/>
                  </a:ext>
                </a:extLst>
              </p:cNvPr>
              <p:cNvSpPr txBox="1"/>
              <p:nvPr/>
            </p:nvSpPr>
            <p:spPr>
              <a:xfrm>
                <a:off x="3913308" y="3460229"/>
                <a:ext cx="155031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Family 9</a:t>
                </a:r>
                <a:endParaRPr lang="de-DE" sz="1000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de-DE" sz="1000" i="1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CDH23</a:t>
                </a:r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, c.2968G&gt;A p.(Asp990Asn)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29" name="Grafik 128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512512" y="2946995"/>
                <a:ext cx="938435" cy="534953"/>
              </a:xfrm>
              <a:prstGeom prst="rect">
                <a:avLst/>
              </a:prstGeom>
            </p:spPr>
          </p:pic>
          <p:sp>
            <p:nvSpPr>
              <p:cNvPr id="130" name="Textfeld 129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3435719" y="2363614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hom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31" name="Grafik 130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759472" y="2947785"/>
                <a:ext cx="999049" cy="554497"/>
              </a:xfrm>
              <a:prstGeom prst="rect">
                <a:avLst/>
              </a:prstGeom>
            </p:spPr>
          </p:pic>
          <p:sp>
            <p:nvSpPr>
              <p:cNvPr id="132" name="Textfeld 131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4684549" y="2363324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het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6" name="Rechteck 125"/>
            <p:cNvSpPr/>
            <p:nvPr/>
          </p:nvSpPr>
          <p:spPr>
            <a:xfrm>
              <a:off x="3853833" y="2576039"/>
              <a:ext cx="100800" cy="694800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7" name="Rechteck 126"/>
            <p:cNvSpPr/>
            <p:nvPr/>
          </p:nvSpPr>
          <p:spPr>
            <a:xfrm>
              <a:off x="5138857" y="2546129"/>
              <a:ext cx="100800" cy="694800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33" name="Gerader Verbinder 132"/>
          <p:cNvCxnSpPr/>
          <p:nvPr/>
        </p:nvCxnSpPr>
        <p:spPr>
          <a:xfrm>
            <a:off x="480599" y="3059832"/>
            <a:ext cx="572883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feld 133"/>
          <p:cNvSpPr txBox="1"/>
          <p:nvPr/>
        </p:nvSpPr>
        <p:spPr>
          <a:xfrm>
            <a:off x="11415" y="8777698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Figure</a:t>
            </a:r>
            <a:r>
              <a:rPr lang="de-DE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S1</a:t>
            </a:r>
            <a:endParaRPr lang="en-CA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24" name="Gruppieren 23"/>
          <p:cNvGrpSpPr/>
          <p:nvPr/>
        </p:nvGrpSpPr>
        <p:grpSpPr>
          <a:xfrm>
            <a:off x="2708920" y="6774051"/>
            <a:ext cx="2335803" cy="1604501"/>
            <a:chOff x="3933056" y="6846059"/>
            <a:chExt cx="2335803" cy="1604501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3933056" y="6846059"/>
              <a:ext cx="1910353" cy="1604501"/>
              <a:chOff x="3440905" y="4754058"/>
              <a:chExt cx="1910353" cy="1604501"/>
            </a:xfrm>
          </p:grpSpPr>
          <p:sp>
            <p:nvSpPr>
              <p:cNvPr id="61" name="Textfeld 60">
                <a:extLst>
                  <a:ext uri="{FF2B5EF4-FFF2-40B4-BE49-F238E27FC236}">
                    <a16:creationId xmlns:a16="http://schemas.microsoft.com/office/drawing/2014/main" id="{744717A9-2250-4C80-9CBA-794E73F0053F}"/>
                  </a:ext>
                </a:extLst>
              </p:cNvPr>
              <p:cNvSpPr txBox="1"/>
              <p:nvPr/>
            </p:nvSpPr>
            <p:spPr>
              <a:xfrm>
                <a:off x="3800945" y="5958449"/>
                <a:ext cx="15503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Family 12</a:t>
                </a:r>
                <a:endParaRPr lang="de-DE" sz="1000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de-DE" sz="1000" i="1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MYO15A</a:t>
                </a:r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c.9518-2A&gt;G</a:t>
                </a:r>
              </a:p>
            </p:txBody>
          </p:sp>
          <p:sp>
            <p:nvSpPr>
              <p:cNvPr id="63" name="Textfeld 62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3440905" y="4754058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hom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Textfeld 64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4593033" y="4754058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>
                    <a:latin typeface="Helvetica" panose="020B0504020202030204" pitchFamily="34" charset="0"/>
                    <a:cs typeface="Times New Roman" panose="02020603050405020304" pitchFamily="18" charset="0"/>
                  </a:rPr>
                  <a:t>h</a:t>
                </a:r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et</a:t>
                </a:r>
                <a:endParaRPr lang="de-DE" sz="1000" dirty="0" smtClean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uppieren 7"/>
            <p:cNvGrpSpPr/>
            <p:nvPr/>
          </p:nvGrpSpPr>
          <p:grpSpPr>
            <a:xfrm>
              <a:off x="3962665" y="7233084"/>
              <a:ext cx="1082075" cy="799796"/>
              <a:chOff x="3962665" y="7233084"/>
              <a:chExt cx="1082075" cy="799796"/>
            </a:xfrm>
          </p:grpSpPr>
          <p:pic>
            <p:nvPicPr>
              <p:cNvPr id="3" name="Grafik 2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962665" y="7244168"/>
                <a:ext cx="1082075" cy="788712"/>
              </a:xfrm>
              <a:prstGeom prst="rect">
                <a:avLst/>
              </a:prstGeom>
            </p:spPr>
          </p:pic>
          <p:sp>
            <p:nvSpPr>
              <p:cNvPr id="97" name="Rechteck 96"/>
              <p:cNvSpPr/>
              <p:nvPr/>
            </p:nvSpPr>
            <p:spPr>
              <a:xfrm>
                <a:off x="4428084" y="7233084"/>
                <a:ext cx="101964" cy="761724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" name="Gruppieren 9"/>
            <p:cNvGrpSpPr/>
            <p:nvPr/>
          </p:nvGrpSpPr>
          <p:grpSpPr>
            <a:xfrm>
              <a:off x="5157192" y="7227777"/>
              <a:ext cx="1111667" cy="794048"/>
              <a:chOff x="5157192" y="7227777"/>
              <a:chExt cx="1111667" cy="794048"/>
            </a:xfrm>
          </p:grpSpPr>
          <p:pic>
            <p:nvPicPr>
              <p:cNvPr id="9" name="Grafik 8"/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157192" y="7227777"/>
                <a:ext cx="1111667" cy="794048"/>
              </a:xfrm>
              <a:prstGeom prst="rect">
                <a:avLst/>
              </a:prstGeom>
            </p:spPr>
          </p:pic>
          <p:sp>
            <p:nvSpPr>
              <p:cNvPr id="135" name="Rechteck 134"/>
              <p:cNvSpPr/>
              <p:nvPr/>
            </p:nvSpPr>
            <p:spPr>
              <a:xfrm>
                <a:off x="5650111" y="7242182"/>
                <a:ext cx="101964" cy="761724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3" name="Gruppieren 22"/>
          <p:cNvGrpSpPr/>
          <p:nvPr/>
        </p:nvGrpSpPr>
        <p:grpSpPr>
          <a:xfrm>
            <a:off x="116632" y="6774051"/>
            <a:ext cx="2448272" cy="1758389"/>
            <a:chOff x="980728" y="6846059"/>
            <a:chExt cx="2448272" cy="1758389"/>
          </a:xfrm>
        </p:grpSpPr>
        <p:grpSp>
          <p:nvGrpSpPr>
            <p:cNvPr id="54" name="Gruppieren 53"/>
            <p:cNvGrpSpPr/>
            <p:nvPr/>
          </p:nvGrpSpPr>
          <p:grpSpPr>
            <a:xfrm>
              <a:off x="980728" y="6846059"/>
              <a:ext cx="1996479" cy="1758389"/>
              <a:chOff x="369958" y="4754058"/>
              <a:chExt cx="1996479" cy="1758389"/>
            </a:xfrm>
          </p:grpSpPr>
          <p:sp>
            <p:nvSpPr>
              <p:cNvPr id="55" name="Textfeld 54">
                <a:extLst>
                  <a:ext uri="{FF2B5EF4-FFF2-40B4-BE49-F238E27FC236}">
                    <a16:creationId xmlns:a16="http://schemas.microsoft.com/office/drawing/2014/main" id="{744717A9-2250-4C80-9CBA-794E73F0053F}"/>
                  </a:ext>
                </a:extLst>
              </p:cNvPr>
              <p:cNvSpPr txBox="1"/>
              <p:nvPr/>
            </p:nvSpPr>
            <p:spPr>
              <a:xfrm>
                <a:off x="816124" y="5958449"/>
                <a:ext cx="155031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Family 10 / Family 11</a:t>
                </a:r>
                <a:endParaRPr lang="de-DE" sz="1000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de-DE" sz="1000" i="1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GJB2</a:t>
                </a:r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, c.35delG p.(Gly12Valfs*2)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Textfeld 56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369958" y="4754058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hom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Textfeld 58">
                <a:extLst>
                  <a:ext uri="{FF2B5EF4-FFF2-40B4-BE49-F238E27FC236}">
                    <a16:creationId xmlns:a16="http://schemas.microsoft.com/office/drawing/2014/main" id="{897B857B-1BFF-4E1A-8596-CCB07E4C2705}"/>
                  </a:ext>
                </a:extLst>
              </p:cNvPr>
              <p:cNvSpPr txBox="1"/>
              <p:nvPr/>
            </p:nvSpPr>
            <p:spPr>
              <a:xfrm>
                <a:off x="1608208" y="4754058"/>
                <a:ext cx="4379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dirty="0" err="1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het</a:t>
                </a:r>
                <a:endParaRPr lang="de-DE" sz="1000" i="1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" name="Gruppieren 14"/>
            <p:cNvGrpSpPr/>
            <p:nvPr/>
          </p:nvGrpSpPr>
          <p:grpSpPr>
            <a:xfrm>
              <a:off x="2301576" y="7234293"/>
              <a:ext cx="1127424" cy="780733"/>
              <a:chOff x="2301576" y="7234293"/>
              <a:chExt cx="1127424" cy="780733"/>
            </a:xfrm>
          </p:grpSpPr>
          <p:pic>
            <p:nvPicPr>
              <p:cNvPr id="11" name="Grafik 10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301576" y="7364195"/>
                <a:ext cx="1127424" cy="650831"/>
              </a:xfrm>
              <a:prstGeom prst="rect">
                <a:avLst/>
              </a:prstGeom>
            </p:spPr>
          </p:pic>
          <p:sp>
            <p:nvSpPr>
              <p:cNvPr id="136" name="Rechteck 135"/>
              <p:cNvSpPr/>
              <p:nvPr/>
            </p:nvSpPr>
            <p:spPr>
              <a:xfrm>
                <a:off x="2787140" y="7234293"/>
                <a:ext cx="138457" cy="761724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" name="Gruppieren 13"/>
            <p:cNvGrpSpPr/>
            <p:nvPr/>
          </p:nvGrpSpPr>
          <p:grpSpPr>
            <a:xfrm>
              <a:off x="1038654" y="7233084"/>
              <a:ext cx="1094202" cy="781942"/>
              <a:chOff x="1038654" y="7233084"/>
              <a:chExt cx="1094202" cy="781942"/>
            </a:xfrm>
          </p:grpSpPr>
          <p:pic>
            <p:nvPicPr>
              <p:cNvPr id="13" name="Grafik 12"/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038654" y="7360503"/>
                <a:ext cx="1094202" cy="654523"/>
              </a:xfrm>
              <a:prstGeom prst="rect">
                <a:avLst/>
              </a:prstGeom>
            </p:spPr>
          </p:pic>
          <p:sp>
            <p:nvSpPr>
              <p:cNvPr id="137" name="Rechteck 136"/>
              <p:cNvSpPr/>
              <p:nvPr/>
            </p:nvSpPr>
            <p:spPr>
              <a:xfrm>
                <a:off x="1523932" y="7233084"/>
                <a:ext cx="128656" cy="761724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35" name="Gruppieren 34"/>
          <p:cNvGrpSpPr/>
          <p:nvPr/>
        </p:nvGrpSpPr>
        <p:grpSpPr>
          <a:xfrm>
            <a:off x="3830051" y="3072221"/>
            <a:ext cx="2401311" cy="1440160"/>
            <a:chOff x="3565412" y="3072221"/>
            <a:chExt cx="2401311" cy="1440160"/>
          </a:xfrm>
        </p:grpSpPr>
        <p:grpSp>
          <p:nvGrpSpPr>
            <p:cNvPr id="77" name="Gruppieren 76"/>
            <p:cNvGrpSpPr/>
            <p:nvPr/>
          </p:nvGrpSpPr>
          <p:grpSpPr>
            <a:xfrm>
              <a:off x="3565412" y="3072221"/>
              <a:ext cx="2401311" cy="1440160"/>
              <a:chOff x="3365695" y="-69250"/>
              <a:chExt cx="2401311" cy="1440160"/>
            </a:xfrm>
          </p:grpSpPr>
          <p:grpSp>
            <p:nvGrpSpPr>
              <p:cNvPr id="78" name="Gruppieren 77"/>
              <p:cNvGrpSpPr/>
              <p:nvPr/>
            </p:nvGrpSpPr>
            <p:grpSpPr>
              <a:xfrm>
                <a:off x="3365695" y="-69250"/>
                <a:ext cx="2399244" cy="1440160"/>
                <a:chOff x="3365695" y="-12100"/>
                <a:chExt cx="2399244" cy="1440160"/>
              </a:xfrm>
            </p:grpSpPr>
            <p:sp>
              <p:nvSpPr>
                <p:cNvPr id="103" name="Textfeld 102">
                  <a:extLst>
                    <a:ext uri="{FF2B5EF4-FFF2-40B4-BE49-F238E27FC236}">
                      <a16:creationId xmlns:a16="http://schemas.microsoft.com/office/drawing/2014/main" id="{744717A9-2250-4C80-9CBA-794E73F0053F}"/>
                    </a:ext>
                  </a:extLst>
                </p:cNvPr>
                <p:cNvSpPr txBox="1"/>
                <p:nvPr/>
              </p:nvSpPr>
              <p:spPr>
                <a:xfrm>
                  <a:off x="3694778" y="874062"/>
                  <a:ext cx="1853741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000" dirty="0" smtClean="0">
                      <a:latin typeface="Helvetica" panose="020B0504020202030204" pitchFamily="34" charset="0"/>
                      <a:cs typeface="Times New Roman" panose="02020603050405020304" pitchFamily="18" charset="0"/>
                    </a:rPr>
                    <a:t>Family 7</a:t>
                  </a:r>
                  <a:endPara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de-DE" sz="1000" i="1" dirty="0">
                      <a:latin typeface="Helvetica" panose="020B0504020202030204" pitchFamily="34" charset="0"/>
                      <a:cs typeface="Times New Roman" panose="02020603050405020304" pitchFamily="18" charset="0"/>
                    </a:rPr>
                    <a:t>SLITRK6 </a:t>
                  </a:r>
                  <a:r>
                    <a:rPr lang="de-DE" sz="1000" dirty="0">
                      <a:latin typeface="Helvetica" panose="020B0504020202030204" pitchFamily="34" charset="0"/>
                      <a:cs typeface="Times New Roman" panose="02020603050405020304" pitchFamily="18" charset="0"/>
                    </a:rPr>
                    <a:t>c.120_121insT, p.(Asp41*)</a:t>
                  </a:r>
                  <a:endParaRPr lang="de-DE" sz="1000" i="1" dirty="0">
                    <a:latin typeface="Helvetica" panose="020B0504020202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2" name="Textfeld 121">
                  <a:extLst>
                    <a:ext uri="{FF2B5EF4-FFF2-40B4-BE49-F238E27FC236}">
                      <a16:creationId xmlns:a16="http://schemas.microsoft.com/office/drawing/2014/main" id="{897B857B-1BFF-4E1A-8596-CCB07E4C2705}"/>
                    </a:ext>
                  </a:extLst>
                </p:cNvPr>
                <p:cNvSpPr txBox="1"/>
                <p:nvPr/>
              </p:nvSpPr>
              <p:spPr>
                <a:xfrm>
                  <a:off x="3365695" y="-10745"/>
                  <a:ext cx="43795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dirty="0" err="1" smtClean="0">
                      <a:latin typeface="Helvetica" panose="020B0504020202030204" pitchFamily="34" charset="0"/>
                      <a:cs typeface="Times New Roman" panose="02020603050405020304" pitchFamily="18" charset="0"/>
                    </a:rPr>
                    <a:t>hom</a:t>
                  </a:r>
                  <a:endParaRPr lang="de-DE" sz="1000" i="1" dirty="0">
                    <a:latin typeface="Helvetica" panose="020B0504020202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3" name="Textfeld 122">
                  <a:extLst>
                    <a:ext uri="{FF2B5EF4-FFF2-40B4-BE49-F238E27FC236}">
                      <a16:creationId xmlns:a16="http://schemas.microsoft.com/office/drawing/2014/main" id="{897B857B-1BFF-4E1A-8596-CCB07E4C2705}"/>
                    </a:ext>
                  </a:extLst>
                </p:cNvPr>
                <p:cNvSpPr txBox="1"/>
                <p:nvPr/>
              </p:nvSpPr>
              <p:spPr>
                <a:xfrm>
                  <a:off x="4597435" y="-12100"/>
                  <a:ext cx="116750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dirty="0" err="1" smtClean="0">
                      <a:latin typeface="Helvetica" panose="020B0504020202030204" pitchFamily="34" charset="0"/>
                      <a:cs typeface="Times New Roman" panose="02020603050405020304" pitchFamily="18" charset="0"/>
                    </a:rPr>
                    <a:t>het</a:t>
                  </a:r>
                  <a:endPara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pic>
            <p:nvPicPr>
              <p:cNvPr id="79" name="Grafik 78"/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697052" y="191229"/>
                <a:ext cx="1069954" cy="655347"/>
              </a:xfrm>
              <a:prstGeom prst="rect">
                <a:avLst/>
              </a:prstGeom>
            </p:spPr>
          </p:pic>
          <p:sp>
            <p:nvSpPr>
              <p:cNvPr id="80" name="Rechteck 79"/>
              <p:cNvSpPr/>
              <p:nvPr/>
            </p:nvSpPr>
            <p:spPr>
              <a:xfrm>
                <a:off x="5228876" y="147201"/>
                <a:ext cx="100800" cy="694800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3633218" y="3530507"/>
              <a:ext cx="939402" cy="454408"/>
            </a:xfrm>
            <a:prstGeom prst="rect">
              <a:avLst/>
            </a:prstGeom>
          </p:spPr>
        </p:pic>
        <p:sp>
          <p:nvSpPr>
            <p:cNvPr id="138" name="Rechteck 137"/>
            <p:cNvSpPr/>
            <p:nvPr/>
          </p:nvSpPr>
          <p:spPr>
            <a:xfrm>
              <a:off x="4044379" y="3283193"/>
              <a:ext cx="100800" cy="694800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381271" y="4540930"/>
            <a:ext cx="3528392" cy="1975286"/>
            <a:chOff x="476672" y="4812938"/>
            <a:chExt cx="3528392" cy="1975286"/>
          </a:xfrm>
        </p:grpSpPr>
        <p:grpSp>
          <p:nvGrpSpPr>
            <p:cNvPr id="46" name="Gruppieren 45"/>
            <p:cNvGrpSpPr/>
            <p:nvPr/>
          </p:nvGrpSpPr>
          <p:grpSpPr>
            <a:xfrm>
              <a:off x="476672" y="4812938"/>
              <a:ext cx="3528392" cy="1975286"/>
              <a:chOff x="-76992" y="2346717"/>
              <a:chExt cx="3528392" cy="1975286"/>
            </a:xfrm>
          </p:grpSpPr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744717A9-2250-4C80-9CBA-794E73F0053F}"/>
                  </a:ext>
                </a:extLst>
              </p:cNvPr>
              <p:cNvSpPr txBox="1"/>
              <p:nvPr/>
            </p:nvSpPr>
            <p:spPr>
              <a:xfrm>
                <a:off x="630250" y="3460229"/>
                <a:ext cx="1821117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Family 8</a:t>
                </a:r>
                <a:endParaRPr lang="de-DE" sz="1000" dirty="0">
                  <a:latin typeface="Helvetica" panose="020B0504020202030204" pitchFamily="34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de-DE" sz="1000" i="1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MYO7A </a:t>
                </a:r>
              </a:p>
              <a:p>
                <a:pPr algn="ctr"/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c.1258A&gt;T, p.(Asp41*)</a:t>
                </a:r>
              </a:p>
              <a:p>
                <a:pPr algn="ctr"/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c.1849T&gt;C</a:t>
                </a:r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. p.(Ser617Pro)</a:t>
                </a:r>
              </a:p>
              <a:p>
                <a:pPr algn="ctr"/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c.4505A&gt;G, p.(Asp1502Gly)</a:t>
                </a:r>
              </a:p>
            </p:txBody>
          </p:sp>
          <p:sp>
            <p:nvSpPr>
              <p:cNvPr id="51" name="Rechteck 50"/>
              <p:cNvSpPr/>
              <p:nvPr/>
            </p:nvSpPr>
            <p:spPr>
              <a:xfrm>
                <a:off x="-76992" y="2346717"/>
                <a:ext cx="92739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c.1258A&gt;T, p.(Asp41*)</a:t>
                </a:r>
              </a:p>
            </p:txBody>
          </p:sp>
          <p:sp>
            <p:nvSpPr>
              <p:cNvPr id="52" name="Rechteck 51"/>
              <p:cNvSpPr/>
              <p:nvPr/>
            </p:nvSpPr>
            <p:spPr>
              <a:xfrm>
                <a:off x="1075131" y="2346717"/>
                <a:ext cx="977019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c.1849T&gt;C, p</a:t>
                </a:r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.(Ser617Pro)</a:t>
                </a:r>
              </a:p>
            </p:txBody>
          </p:sp>
          <p:sp>
            <p:nvSpPr>
              <p:cNvPr id="53" name="Rechteck 52"/>
              <p:cNvSpPr/>
              <p:nvPr/>
            </p:nvSpPr>
            <p:spPr>
              <a:xfrm>
                <a:off x="2263485" y="2353741"/>
                <a:ext cx="118791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sz="1000" dirty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c.4505A&gt;G, p.(</a:t>
                </a:r>
                <a:r>
                  <a:rPr lang="de-DE" sz="1000" dirty="0" smtClean="0">
                    <a:latin typeface="Helvetica" panose="020B0504020202030204" pitchFamily="34" charset="0"/>
                    <a:cs typeface="Times New Roman" panose="02020603050405020304" pitchFamily="18" charset="0"/>
                  </a:rPr>
                  <a:t>Asp1502Gly)</a:t>
                </a:r>
                <a:endParaRPr lang="de-DE" sz="1000" dirty="0"/>
              </a:p>
            </p:txBody>
          </p:sp>
        </p:grpSp>
        <p:grpSp>
          <p:nvGrpSpPr>
            <p:cNvPr id="21" name="Gruppieren 20"/>
            <p:cNvGrpSpPr/>
            <p:nvPr/>
          </p:nvGrpSpPr>
          <p:grpSpPr>
            <a:xfrm>
              <a:off x="1608397" y="5238252"/>
              <a:ext cx="1014014" cy="728816"/>
              <a:chOff x="1608397" y="5238252"/>
              <a:chExt cx="1014014" cy="728816"/>
            </a:xfrm>
          </p:grpSpPr>
          <p:pic>
            <p:nvPicPr>
              <p:cNvPr id="17" name="Grafik 16"/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608397" y="5383662"/>
                <a:ext cx="1014014" cy="583406"/>
              </a:xfrm>
              <a:prstGeom prst="rect">
                <a:avLst/>
              </a:prstGeom>
            </p:spPr>
          </p:pic>
          <p:sp>
            <p:nvSpPr>
              <p:cNvPr id="139" name="Rechteck 138"/>
              <p:cNvSpPr/>
              <p:nvPr/>
            </p:nvSpPr>
            <p:spPr>
              <a:xfrm>
                <a:off x="2070606" y="5238252"/>
                <a:ext cx="100800" cy="694800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2" name="Gruppieren 21"/>
            <p:cNvGrpSpPr/>
            <p:nvPr/>
          </p:nvGrpSpPr>
          <p:grpSpPr>
            <a:xfrm>
              <a:off x="480793" y="5251750"/>
              <a:ext cx="1041418" cy="721646"/>
              <a:chOff x="480793" y="5251750"/>
              <a:chExt cx="1041418" cy="721646"/>
            </a:xfrm>
          </p:grpSpPr>
          <p:pic>
            <p:nvPicPr>
              <p:cNvPr id="18" name="Grafik 17"/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80793" y="5450310"/>
                <a:ext cx="1041418" cy="523086"/>
              </a:xfrm>
              <a:prstGeom prst="rect">
                <a:avLst/>
              </a:prstGeom>
            </p:spPr>
          </p:pic>
          <p:sp>
            <p:nvSpPr>
              <p:cNvPr id="140" name="Rechteck 139"/>
              <p:cNvSpPr/>
              <p:nvPr/>
            </p:nvSpPr>
            <p:spPr>
              <a:xfrm>
                <a:off x="919495" y="5251750"/>
                <a:ext cx="100800" cy="694800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" name="Gruppieren 19"/>
            <p:cNvGrpSpPr/>
            <p:nvPr/>
          </p:nvGrpSpPr>
          <p:grpSpPr>
            <a:xfrm>
              <a:off x="2788305" y="5251750"/>
              <a:ext cx="1000735" cy="746828"/>
              <a:chOff x="2788305" y="5251750"/>
              <a:chExt cx="1000735" cy="746828"/>
            </a:xfrm>
          </p:grpSpPr>
          <p:pic>
            <p:nvPicPr>
              <p:cNvPr id="19" name="Grafik 18"/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788305" y="5505605"/>
                <a:ext cx="1000735" cy="492973"/>
              </a:xfrm>
              <a:prstGeom prst="rect">
                <a:avLst/>
              </a:prstGeom>
            </p:spPr>
          </p:pic>
          <p:sp>
            <p:nvSpPr>
              <p:cNvPr id="141" name="Rechteck 140"/>
              <p:cNvSpPr/>
              <p:nvPr/>
            </p:nvSpPr>
            <p:spPr>
              <a:xfrm>
                <a:off x="3238272" y="5251750"/>
                <a:ext cx="100800" cy="694800"/>
              </a:xfrm>
              <a:prstGeom prst="rect">
                <a:avLst/>
              </a:prstGeom>
              <a:solidFill>
                <a:srgbClr val="FFFF00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2" name="Textfeld 141">
            <a:extLst>
              <a:ext uri="{FF2B5EF4-FFF2-40B4-BE49-F238E27FC236}">
                <a16:creationId xmlns:a16="http://schemas.microsoft.com/office/drawing/2014/main" id="{744717A9-2250-4C80-9CBA-794E73F0053F}"/>
              </a:ext>
            </a:extLst>
          </p:cNvPr>
          <p:cNvSpPr txBox="1"/>
          <p:nvPr/>
        </p:nvSpPr>
        <p:spPr>
          <a:xfrm>
            <a:off x="5226225" y="8271466"/>
            <a:ext cx="15503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Helvetica" panose="020B0504020202030204" pitchFamily="34" charset="0"/>
                <a:cs typeface="Times New Roman" panose="02020603050405020304" pitchFamily="18" charset="0"/>
              </a:rPr>
              <a:t>Family 13</a:t>
            </a:r>
            <a:endParaRPr lang="de-DE" sz="1000" dirty="0">
              <a:latin typeface="Helvetica" panose="020B0504020202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de-DE" sz="1000" i="1" dirty="0" smtClean="0">
                <a:latin typeface="Helvetica" panose="020B0504020202030204" pitchFamily="34" charset="0"/>
                <a:cs typeface="Times New Roman" panose="02020603050405020304" pitchFamily="18" charset="0"/>
              </a:rPr>
              <a:t>CDH23</a:t>
            </a:r>
            <a:r>
              <a:rPr lang="de-DE" sz="1000" dirty="0" smtClean="0">
                <a:latin typeface="Helvetica" panose="020B0504020202030204" pitchFamily="34" charset="0"/>
                <a:cs typeface="Times New Roman" panose="02020603050405020304" pitchFamily="18" charset="0"/>
              </a:rPr>
              <a:t>, c.4688T&gt;C</a:t>
            </a:r>
          </a:p>
          <a:p>
            <a:pPr algn="ctr"/>
            <a:r>
              <a:rPr lang="de-DE" sz="1000" dirty="0" smtClean="0">
                <a:latin typeface="Helvetica" panose="020B0504020202030204" pitchFamily="34" charset="0"/>
                <a:cs typeface="Times New Roman" panose="02020603050405020304" pitchFamily="18" charset="0"/>
              </a:rPr>
              <a:t>p.(Leu1563Pro)</a:t>
            </a:r>
          </a:p>
        </p:txBody>
      </p:sp>
      <p:grpSp>
        <p:nvGrpSpPr>
          <p:cNvPr id="33" name="Gruppieren 32"/>
          <p:cNvGrpSpPr/>
          <p:nvPr/>
        </p:nvGrpSpPr>
        <p:grpSpPr>
          <a:xfrm>
            <a:off x="5427220" y="6804248"/>
            <a:ext cx="1098124" cy="641143"/>
            <a:chOff x="5374286" y="7131386"/>
            <a:chExt cx="1098124" cy="641143"/>
          </a:xfrm>
        </p:grpSpPr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5374286" y="7178132"/>
              <a:ext cx="1098124" cy="594397"/>
            </a:xfrm>
            <a:prstGeom prst="rect">
              <a:avLst/>
            </a:prstGeom>
          </p:spPr>
        </p:pic>
        <p:sp>
          <p:nvSpPr>
            <p:cNvPr id="143" name="Rechteck 142"/>
            <p:cNvSpPr/>
            <p:nvPr/>
          </p:nvSpPr>
          <p:spPr>
            <a:xfrm>
              <a:off x="5854324" y="7131386"/>
              <a:ext cx="110331" cy="584487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4" name="Textfeld 143">
            <a:extLst>
              <a:ext uri="{FF2B5EF4-FFF2-40B4-BE49-F238E27FC236}">
                <a16:creationId xmlns:a16="http://schemas.microsoft.com/office/drawing/2014/main" id="{897B857B-1BFF-4E1A-8596-CCB07E4C2705}"/>
              </a:ext>
            </a:extLst>
          </p:cNvPr>
          <p:cNvSpPr txBox="1"/>
          <p:nvPr/>
        </p:nvSpPr>
        <p:spPr>
          <a:xfrm>
            <a:off x="5348235" y="6560711"/>
            <a:ext cx="437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 smtClean="0">
                <a:latin typeface="Helvetica" panose="020B0504020202030204" pitchFamily="34" charset="0"/>
                <a:cs typeface="Times New Roman" panose="02020603050405020304" pitchFamily="18" charset="0"/>
              </a:rPr>
              <a:t>hom</a:t>
            </a:r>
            <a:endParaRPr lang="de-DE" sz="1000" i="1" dirty="0">
              <a:latin typeface="Helvetica" panose="020B0504020202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4" name="Gruppieren 33"/>
          <p:cNvGrpSpPr/>
          <p:nvPr/>
        </p:nvGrpSpPr>
        <p:grpSpPr>
          <a:xfrm>
            <a:off x="5421850" y="7655492"/>
            <a:ext cx="1081145" cy="584487"/>
            <a:chOff x="5373216" y="7954501"/>
            <a:chExt cx="1081145" cy="584487"/>
          </a:xfrm>
        </p:grpSpPr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5373216" y="7954501"/>
              <a:ext cx="1081145" cy="577939"/>
            </a:xfrm>
            <a:prstGeom prst="rect">
              <a:avLst/>
            </a:prstGeom>
          </p:spPr>
        </p:pic>
        <p:sp>
          <p:nvSpPr>
            <p:cNvPr id="146" name="Rechteck 145"/>
            <p:cNvSpPr/>
            <p:nvPr/>
          </p:nvSpPr>
          <p:spPr>
            <a:xfrm>
              <a:off x="5867013" y="7954501"/>
              <a:ext cx="110331" cy="584487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7" name="Textfeld 146">
            <a:extLst>
              <a:ext uri="{FF2B5EF4-FFF2-40B4-BE49-F238E27FC236}">
                <a16:creationId xmlns:a16="http://schemas.microsoft.com/office/drawing/2014/main" id="{897B857B-1BFF-4E1A-8596-CCB07E4C2705}"/>
              </a:ext>
            </a:extLst>
          </p:cNvPr>
          <p:cNvSpPr txBox="1"/>
          <p:nvPr/>
        </p:nvSpPr>
        <p:spPr>
          <a:xfrm>
            <a:off x="5364734" y="7443810"/>
            <a:ext cx="437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 smtClean="0">
                <a:latin typeface="Helvetica" panose="020B0504020202030204" pitchFamily="34" charset="0"/>
                <a:cs typeface="Times New Roman" panose="02020603050405020304" pitchFamily="18" charset="0"/>
              </a:rPr>
              <a:t>het</a:t>
            </a:r>
            <a:endParaRPr lang="de-DE" sz="1000" i="1" dirty="0">
              <a:latin typeface="Helvetica" panose="020B0504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0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Rechteck 722"/>
          <p:cNvSpPr/>
          <p:nvPr/>
        </p:nvSpPr>
        <p:spPr>
          <a:xfrm>
            <a:off x="1260170" y="2849888"/>
            <a:ext cx="4608512" cy="821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504020202030204" pitchFamily="34" charset="0"/>
            </a:endParaRPr>
          </a:p>
        </p:txBody>
      </p:sp>
      <p:sp>
        <p:nvSpPr>
          <p:cNvPr id="724" name="Rechteck 723"/>
          <p:cNvSpPr/>
          <p:nvPr/>
        </p:nvSpPr>
        <p:spPr>
          <a:xfrm>
            <a:off x="1552812" y="5814849"/>
            <a:ext cx="3724612" cy="8487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504020202030204" pitchFamily="34" charset="0"/>
            </a:endParaRPr>
          </a:p>
        </p:txBody>
      </p:sp>
      <p:cxnSp>
        <p:nvCxnSpPr>
          <p:cNvPr id="725" name="Gerader Verbinder 724"/>
          <p:cNvCxnSpPr/>
          <p:nvPr/>
        </p:nvCxnSpPr>
        <p:spPr>
          <a:xfrm flipH="1">
            <a:off x="1480804" y="5853566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6" name="Textfeld 725"/>
          <p:cNvSpPr txBox="1"/>
          <p:nvPr/>
        </p:nvSpPr>
        <p:spPr>
          <a:xfrm>
            <a:off x="1268760" y="5715066"/>
            <a:ext cx="212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Helvetica" panose="020B0504020202030204" pitchFamily="34" charset="0"/>
              </a:rPr>
              <a:t>N</a:t>
            </a:r>
            <a:endParaRPr lang="de-DE" sz="1200" dirty="0">
              <a:latin typeface="Helvetica" panose="020B0504020202030204" pitchFamily="34" charset="0"/>
            </a:endParaRPr>
          </a:p>
        </p:txBody>
      </p:sp>
      <p:cxnSp>
        <p:nvCxnSpPr>
          <p:cNvPr id="727" name="Gerader Verbinder 726"/>
          <p:cNvCxnSpPr/>
          <p:nvPr/>
        </p:nvCxnSpPr>
        <p:spPr>
          <a:xfrm flipH="1">
            <a:off x="5277424" y="5853565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8" name="Textfeld 727"/>
          <p:cNvSpPr txBox="1"/>
          <p:nvPr/>
        </p:nvSpPr>
        <p:spPr>
          <a:xfrm>
            <a:off x="5297228" y="5715066"/>
            <a:ext cx="212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Helvetica" panose="020B0504020202030204" pitchFamily="34" charset="0"/>
              </a:rPr>
              <a:t>C</a:t>
            </a:r>
          </a:p>
        </p:txBody>
      </p:sp>
      <p:sp>
        <p:nvSpPr>
          <p:cNvPr id="729" name="Textfeld 728"/>
          <p:cNvSpPr txBox="1"/>
          <p:nvPr/>
        </p:nvSpPr>
        <p:spPr>
          <a:xfrm>
            <a:off x="5081204" y="5959392"/>
            <a:ext cx="7077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Helvetica" panose="020B0504020202030204" pitchFamily="34" charset="0"/>
              </a:rPr>
              <a:t>841</a:t>
            </a:r>
            <a:endParaRPr lang="de-DE" sz="800" dirty="0">
              <a:latin typeface="Helvetica" panose="020B0504020202030204" pitchFamily="34" charset="0"/>
            </a:endParaRPr>
          </a:p>
        </p:txBody>
      </p:sp>
      <p:cxnSp>
        <p:nvCxnSpPr>
          <p:cNvPr id="733" name="Gerade Verbindung mit Pfeil 732"/>
          <p:cNvCxnSpPr/>
          <p:nvPr/>
        </p:nvCxnSpPr>
        <p:spPr>
          <a:xfrm flipV="1">
            <a:off x="3124624" y="5517625"/>
            <a:ext cx="0" cy="25754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1" name="Textfeld 780"/>
          <p:cNvSpPr txBox="1"/>
          <p:nvPr/>
        </p:nvSpPr>
        <p:spPr>
          <a:xfrm>
            <a:off x="2908600" y="514829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C00000"/>
                </a:solidFill>
                <a:latin typeface="Helvetica" panose="020B0504020202030204" pitchFamily="34" charset="0"/>
              </a:rPr>
              <a:t>c.120_121insT</a:t>
            </a:r>
          </a:p>
          <a:p>
            <a:r>
              <a:rPr lang="de-DE" sz="900" dirty="0" smtClean="0">
                <a:solidFill>
                  <a:srgbClr val="C00000"/>
                </a:solidFill>
                <a:latin typeface="Helvetica" panose="020B0504020202030204" pitchFamily="34" charset="0"/>
              </a:rPr>
              <a:t>p.(Asp41*)</a:t>
            </a:r>
            <a:endParaRPr lang="de-DE" sz="900" dirty="0">
              <a:solidFill>
                <a:srgbClr val="C00000"/>
              </a:solidFill>
              <a:latin typeface="Helvetica" panose="020B0504020202030204" pitchFamily="34" charset="0"/>
            </a:endParaRPr>
          </a:p>
        </p:txBody>
      </p:sp>
      <p:sp>
        <p:nvSpPr>
          <p:cNvPr id="782" name="Textfeld 781"/>
          <p:cNvSpPr txBox="1"/>
          <p:nvPr/>
        </p:nvSpPr>
        <p:spPr>
          <a:xfrm>
            <a:off x="769772" y="4466510"/>
            <a:ext cx="12601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i="1" dirty="0" smtClean="0">
                <a:latin typeface="Helvetica" panose="020B0504020202030204" pitchFamily="34" charset="0"/>
              </a:rPr>
              <a:t>SLITRK6</a:t>
            </a:r>
          </a:p>
          <a:p>
            <a:r>
              <a:rPr lang="de-DE" sz="1100" dirty="0" smtClean="0">
                <a:latin typeface="Helvetica" panose="020B0504020202030204" pitchFamily="34" charset="0"/>
              </a:rPr>
              <a:t>NM_032229.2</a:t>
            </a:r>
          </a:p>
          <a:p>
            <a:r>
              <a:rPr lang="de-DE" sz="1100" dirty="0" smtClean="0">
                <a:latin typeface="Helvetica" panose="020B0504020202030204" pitchFamily="34" charset="0"/>
              </a:rPr>
              <a:t>NP_115605</a:t>
            </a:r>
            <a:endParaRPr lang="de-DE" sz="1100" dirty="0">
              <a:latin typeface="Helvetica" panose="020B0504020202030204" pitchFamily="34" charset="0"/>
            </a:endParaRPr>
          </a:p>
        </p:txBody>
      </p:sp>
      <p:sp>
        <p:nvSpPr>
          <p:cNvPr id="783" name="Abgerundetes Rechteck 782"/>
          <p:cNvSpPr/>
          <p:nvPr/>
        </p:nvSpPr>
        <p:spPr>
          <a:xfrm>
            <a:off x="2230674" y="5748301"/>
            <a:ext cx="45909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504020202030204" pitchFamily="34" charset="0"/>
            </a:endParaRPr>
          </a:p>
        </p:txBody>
      </p:sp>
      <p:sp>
        <p:nvSpPr>
          <p:cNvPr id="784" name="Textfeld 783"/>
          <p:cNvSpPr txBox="1"/>
          <p:nvPr/>
        </p:nvSpPr>
        <p:spPr>
          <a:xfrm>
            <a:off x="2048833" y="5940088"/>
            <a:ext cx="4742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Helvetica" panose="020B0504020202030204" pitchFamily="34" charset="0"/>
              </a:rPr>
              <a:t>LRR</a:t>
            </a:r>
            <a:endParaRPr lang="de-DE" sz="800" dirty="0">
              <a:latin typeface="Helvetica" panose="020B0504020202030204" pitchFamily="34" charset="0"/>
            </a:endParaRPr>
          </a:p>
        </p:txBody>
      </p:sp>
      <p:sp>
        <p:nvSpPr>
          <p:cNvPr id="789" name="Abgerundetes Rechteck 788"/>
          <p:cNvSpPr/>
          <p:nvPr/>
        </p:nvSpPr>
        <p:spPr>
          <a:xfrm>
            <a:off x="3480909" y="5739914"/>
            <a:ext cx="45909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504020202030204" pitchFamily="34" charset="0"/>
            </a:endParaRPr>
          </a:p>
        </p:txBody>
      </p:sp>
      <p:sp>
        <p:nvSpPr>
          <p:cNvPr id="809" name="Textfeld 808"/>
          <p:cNvSpPr txBox="1"/>
          <p:nvPr/>
        </p:nvSpPr>
        <p:spPr>
          <a:xfrm>
            <a:off x="3370438" y="5556349"/>
            <a:ext cx="4742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Helvetica" panose="020B0504020202030204" pitchFamily="34" charset="0"/>
              </a:rPr>
              <a:t>LRR</a:t>
            </a:r>
            <a:endParaRPr lang="de-DE" sz="800" dirty="0">
              <a:latin typeface="Helvetica" panose="020B0504020202030204" pitchFamily="34" charset="0"/>
            </a:endParaRPr>
          </a:p>
        </p:txBody>
      </p:sp>
      <p:sp>
        <p:nvSpPr>
          <p:cNvPr id="860" name="Abgerundetes Rechteck 859"/>
          <p:cNvSpPr/>
          <p:nvPr/>
        </p:nvSpPr>
        <p:spPr>
          <a:xfrm>
            <a:off x="3598826" y="5739708"/>
            <a:ext cx="45909" cy="21602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504020202030204" pitchFamily="34" charset="0"/>
            </a:endParaRPr>
          </a:p>
        </p:txBody>
      </p:sp>
      <p:sp>
        <p:nvSpPr>
          <p:cNvPr id="901" name="Textfeld 900"/>
          <p:cNvSpPr txBox="1"/>
          <p:nvPr/>
        </p:nvSpPr>
        <p:spPr>
          <a:xfrm>
            <a:off x="140272" y="4394502"/>
            <a:ext cx="444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Helvetica" panose="020B0504020202030204" pitchFamily="34" charset="0"/>
              </a:rPr>
              <a:t>B</a:t>
            </a:r>
          </a:p>
        </p:txBody>
      </p:sp>
      <p:sp>
        <p:nvSpPr>
          <p:cNvPr id="925" name="Abgerundetes Rechteck 924"/>
          <p:cNvSpPr/>
          <p:nvPr/>
        </p:nvSpPr>
        <p:spPr>
          <a:xfrm>
            <a:off x="1578612" y="2783154"/>
            <a:ext cx="3740012" cy="2160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504020202030204" pitchFamily="34" charset="0"/>
            </a:endParaRPr>
          </a:p>
        </p:txBody>
      </p:sp>
      <p:sp>
        <p:nvSpPr>
          <p:cNvPr id="928" name="Textfeld 927"/>
          <p:cNvSpPr txBox="1"/>
          <p:nvPr/>
        </p:nvSpPr>
        <p:spPr>
          <a:xfrm>
            <a:off x="2911788" y="2775750"/>
            <a:ext cx="10921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chemeClr val="bg1"/>
                </a:solidFill>
                <a:latin typeface="Helvetica" panose="020B0504020202030204" pitchFamily="34" charset="0"/>
              </a:rPr>
              <a:t>ILK/H-domain</a:t>
            </a:r>
            <a:endParaRPr lang="de-DE" sz="900" dirty="0">
              <a:solidFill>
                <a:schemeClr val="bg1"/>
              </a:solidFill>
              <a:latin typeface="Helvetica" panose="020B0504020202030204" pitchFamily="34" charset="0"/>
            </a:endParaRPr>
          </a:p>
        </p:txBody>
      </p:sp>
      <p:cxnSp>
        <p:nvCxnSpPr>
          <p:cNvPr id="929" name="Gerade Verbindung mit Pfeil 928"/>
          <p:cNvCxnSpPr/>
          <p:nvPr/>
        </p:nvCxnSpPr>
        <p:spPr>
          <a:xfrm flipV="1">
            <a:off x="2492896" y="2496032"/>
            <a:ext cx="0" cy="25754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0" name="Textfeld 929"/>
          <p:cNvSpPr txBox="1"/>
          <p:nvPr/>
        </p:nvSpPr>
        <p:spPr>
          <a:xfrm>
            <a:off x="2276872" y="21267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C00000"/>
                </a:solidFill>
                <a:latin typeface="Helvetica" panose="020B0504020202030204" pitchFamily="34" charset="0"/>
              </a:rPr>
              <a:t>c.166C&gt;T</a:t>
            </a:r>
          </a:p>
          <a:p>
            <a:r>
              <a:rPr lang="de-DE" sz="900" dirty="0" smtClean="0">
                <a:solidFill>
                  <a:srgbClr val="C00000"/>
                </a:solidFill>
                <a:latin typeface="Helvetica" panose="020B0504020202030204" pitchFamily="34" charset="0"/>
              </a:rPr>
              <a:t>p.(Leu56Phe)</a:t>
            </a:r>
            <a:endParaRPr lang="de-DE" sz="900" dirty="0">
              <a:solidFill>
                <a:srgbClr val="C00000"/>
              </a:solidFill>
              <a:latin typeface="Helvetica" panose="020B0504020202030204" pitchFamily="34" charset="0"/>
            </a:endParaRPr>
          </a:p>
        </p:txBody>
      </p:sp>
      <p:sp>
        <p:nvSpPr>
          <p:cNvPr id="931" name="Textfeld 930"/>
          <p:cNvSpPr txBox="1"/>
          <p:nvPr/>
        </p:nvSpPr>
        <p:spPr>
          <a:xfrm>
            <a:off x="793412" y="1106234"/>
            <a:ext cx="12601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i="1" dirty="0" smtClean="0">
                <a:latin typeface="Helvetica" panose="020B0504020202030204" pitchFamily="34" charset="0"/>
              </a:rPr>
              <a:t>FGF3</a:t>
            </a:r>
          </a:p>
          <a:p>
            <a:r>
              <a:rPr lang="de-DE" sz="1100" dirty="0" smtClean="0">
                <a:latin typeface="Helvetica" panose="020B0504020202030204" pitchFamily="34" charset="0"/>
              </a:rPr>
              <a:t>NM_005247.2</a:t>
            </a:r>
          </a:p>
          <a:p>
            <a:r>
              <a:rPr lang="de-DE" sz="1100" dirty="0" smtClean="0">
                <a:latin typeface="Helvetica" panose="020B0504020202030204" pitchFamily="34" charset="0"/>
              </a:rPr>
              <a:t>NP_005238</a:t>
            </a:r>
            <a:endParaRPr lang="de-DE" sz="1100" dirty="0">
              <a:latin typeface="Helvetica" panose="020B0504020202030204" pitchFamily="34" charset="0"/>
            </a:endParaRPr>
          </a:p>
        </p:txBody>
      </p:sp>
      <p:sp>
        <p:nvSpPr>
          <p:cNvPr id="932" name="Textfeld 931"/>
          <p:cNvSpPr txBox="1"/>
          <p:nvPr/>
        </p:nvSpPr>
        <p:spPr>
          <a:xfrm>
            <a:off x="5733256" y="301800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Helvetica" panose="020B0504020202030204" pitchFamily="34" charset="0"/>
              </a:rPr>
              <a:t>239</a:t>
            </a:r>
            <a:endParaRPr lang="de-DE" sz="800" dirty="0">
              <a:latin typeface="Helvetica" panose="020B0504020202030204" pitchFamily="34" charset="0"/>
            </a:endParaRPr>
          </a:p>
        </p:txBody>
      </p:sp>
      <p:sp>
        <p:nvSpPr>
          <p:cNvPr id="933" name="Textfeld 932"/>
          <p:cNvSpPr txBox="1"/>
          <p:nvPr/>
        </p:nvSpPr>
        <p:spPr>
          <a:xfrm>
            <a:off x="1484784" y="3018194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Helvetica" panose="020B0504020202030204" pitchFamily="34" charset="0"/>
              </a:rPr>
              <a:t>42</a:t>
            </a:r>
            <a:endParaRPr lang="de-DE" sz="800" dirty="0">
              <a:latin typeface="Helvetica" panose="020B0504020202030204" pitchFamily="34" charset="0"/>
            </a:endParaRPr>
          </a:p>
        </p:txBody>
      </p:sp>
      <p:sp>
        <p:nvSpPr>
          <p:cNvPr id="934" name="Textfeld 933"/>
          <p:cNvSpPr txBox="1"/>
          <p:nvPr/>
        </p:nvSpPr>
        <p:spPr>
          <a:xfrm>
            <a:off x="5031617" y="301800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Helvetica" panose="020B0504020202030204" pitchFamily="34" charset="0"/>
              </a:rPr>
              <a:t>182</a:t>
            </a:r>
            <a:endParaRPr lang="de-DE" sz="800" dirty="0">
              <a:latin typeface="Helvetica" panose="020B0504020202030204" pitchFamily="34" charset="0"/>
            </a:endParaRPr>
          </a:p>
        </p:txBody>
      </p:sp>
      <p:cxnSp>
        <p:nvCxnSpPr>
          <p:cNvPr id="935" name="Gerader Verbinder 934"/>
          <p:cNvCxnSpPr/>
          <p:nvPr/>
        </p:nvCxnSpPr>
        <p:spPr>
          <a:xfrm>
            <a:off x="1594512" y="2999178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6" name="Gerader Verbinder 935"/>
          <p:cNvCxnSpPr/>
          <p:nvPr/>
        </p:nvCxnSpPr>
        <p:spPr>
          <a:xfrm>
            <a:off x="5310488" y="3010908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7" name="Textfeld 936"/>
          <p:cNvSpPr txBox="1"/>
          <p:nvPr/>
        </p:nvSpPr>
        <p:spPr>
          <a:xfrm>
            <a:off x="140272" y="1057448"/>
            <a:ext cx="444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Helvetica" panose="020B0504020202030204" pitchFamily="34" charset="0"/>
              </a:rPr>
              <a:t>A</a:t>
            </a:r>
          </a:p>
        </p:txBody>
      </p:sp>
      <p:sp>
        <p:nvSpPr>
          <p:cNvPr id="938" name="Textfeld 937"/>
          <p:cNvSpPr txBox="1"/>
          <p:nvPr/>
        </p:nvSpPr>
        <p:spPr>
          <a:xfrm>
            <a:off x="1854237" y="177962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c.196G&gt;T/A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p.(Gly66Cys/</a:t>
            </a:r>
            <a:r>
              <a:rPr lang="de-DE" sz="900" dirty="0" err="1" smtClean="0">
                <a:latin typeface="Helvetica" panose="020B0504020202030204" pitchFamily="34" charset="0"/>
              </a:rPr>
              <a:t>Ser</a:t>
            </a:r>
            <a:r>
              <a:rPr lang="de-DE" sz="900" dirty="0" smtClean="0">
                <a:latin typeface="Helvetica" panose="020B0504020202030204" pitchFamily="34" charset="0"/>
              </a:rPr>
              <a:t>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39" name="Textfeld 938"/>
          <p:cNvSpPr txBox="1"/>
          <p:nvPr/>
        </p:nvSpPr>
        <p:spPr>
          <a:xfrm>
            <a:off x="2780928" y="32891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c.283C&gt;T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p.(Arg95Trp)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40" name="Textfeld 939"/>
          <p:cNvSpPr txBox="1"/>
          <p:nvPr/>
        </p:nvSpPr>
        <p:spPr>
          <a:xfrm>
            <a:off x="2924944" y="175728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c.310C&gt;T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p.(Arg104*)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41" name="Gerade Verbindung mit Pfeil 940"/>
          <p:cNvCxnSpPr/>
          <p:nvPr/>
        </p:nvCxnSpPr>
        <p:spPr>
          <a:xfrm flipV="1">
            <a:off x="3150321" y="2121338"/>
            <a:ext cx="0" cy="6293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2" name="Textfeld 941"/>
          <p:cNvSpPr txBox="1"/>
          <p:nvPr/>
        </p:nvSpPr>
        <p:spPr>
          <a:xfrm>
            <a:off x="4725144" y="329466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c.466T&gt;C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p.(Ser156Pro)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43" name="Textfeld 942"/>
          <p:cNvSpPr txBox="1"/>
          <p:nvPr/>
        </p:nvSpPr>
        <p:spPr>
          <a:xfrm>
            <a:off x="5537047" y="3288656"/>
            <a:ext cx="1420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c.616delG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p.(Val206Serfs*117)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44" name="Gerade Verbindung mit Pfeil 943"/>
          <p:cNvCxnSpPr/>
          <p:nvPr/>
        </p:nvCxnSpPr>
        <p:spPr>
          <a:xfrm flipH="1">
            <a:off x="4941168" y="3040645"/>
            <a:ext cx="448" cy="270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5" name="Textfeld 944"/>
          <p:cNvSpPr txBox="1"/>
          <p:nvPr/>
        </p:nvSpPr>
        <p:spPr>
          <a:xfrm>
            <a:off x="1900488" y="514959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c.541C&gt;T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p.(Arg181*)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46" name="Gerade Verbindung mit Pfeil 945"/>
          <p:cNvCxnSpPr/>
          <p:nvPr/>
        </p:nvCxnSpPr>
        <p:spPr>
          <a:xfrm flipV="1">
            <a:off x="2188520" y="5521898"/>
            <a:ext cx="0" cy="257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7" name="Textfeld 946"/>
          <p:cNvSpPr txBox="1"/>
          <p:nvPr/>
        </p:nvSpPr>
        <p:spPr>
          <a:xfrm>
            <a:off x="2464188" y="62011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c.890C&gt;A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p.(Ser297*)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48" name="Gerade Verbindung mit Pfeil 947"/>
          <p:cNvCxnSpPr/>
          <p:nvPr/>
        </p:nvCxnSpPr>
        <p:spPr>
          <a:xfrm flipH="1">
            <a:off x="2865168" y="5946659"/>
            <a:ext cx="448" cy="270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9" name="Textfeld 948"/>
          <p:cNvSpPr txBox="1"/>
          <p:nvPr/>
        </p:nvSpPr>
        <p:spPr>
          <a:xfrm>
            <a:off x="3196632" y="620219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c.1240C&gt;T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p.(Gln414*)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50" name="Gerade Verbindung mit Pfeil 949"/>
          <p:cNvCxnSpPr/>
          <p:nvPr/>
        </p:nvCxnSpPr>
        <p:spPr>
          <a:xfrm flipH="1">
            <a:off x="3496804" y="5969303"/>
            <a:ext cx="448" cy="270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1" name="Textfeld 950"/>
          <p:cNvSpPr txBox="1"/>
          <p:nvPr/>
        </p:nvSpPr>
        <p:spPr>
          <a:xfrm>
            <a:off x="2078553" y="6520764"/>
            <a:ext cx="131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c.696delG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p.(Trp232Cysfs*10)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52" name="Textfeld 951"/>
          <p:cNvSpPr txBox="1"/>
          <p:nvPr/>
        </p:nvSpPr>
        <p:spPr>
          <a:xfrm>
            <a:off x="3974043" y="5142356"/>
            <a:ext cx="131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c.1438delT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p.(Ser480Glnfs*5)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53" name="Gerade Verbindung mit Pfeil 952"/>
          <p:cNvCxnSpPr/>
          <p:nvPr/>
        </p:nvCxnSpPr>
        <p:spPr>
          <a:xfrm flipV="1">
            <a:off x="3653898" y="5463368"/>
            <a:ext cx="360040" cy="2659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4" name="Gerade Verbindung mit Pfeil 953"/>
          <p:cNvCxnSpPr/>
          <p:nvPr/>
        </p:nvCxnSpPr>
        <p:spPr>
          <a:xfrm flipH="1">
            <a:off x="2438614" y="5938110"/>
            <a:ext cx="448" cy="5813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5" name="Textfeld 954"/>
          <p:cNvSpPr txBox="1"/>
          <p:nvPr/>
        </p:nvSpPr>
        <p:spPr>
          <a:xfrm>
            <a:off x="908445" y="3294661"/>
            <a:ext cx="81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c.17T&gt;C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p.(Leu6Pro)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56" name="Textfeld 955"/>
          <p:cNvSpPr txBox="1"/>
          <p:nvPr/>
        </p:nvSpPr>
        <p:spPr>
          <a:xfrm>
            <a:off x="976118" y="2747392"/>
            <a:ext cx="212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Helvetica" panose="020B0504020202030204" pitchFamily="34" charset="0"/>
              </a:rPr>
              <a:t>N</a:t>
            </a:r>
            <a:endParaRPr lang="de-DE" sz="1200" dirty="0">
              <a:latin typeface="Helvetica" panose="020B0504020202030204" pitchFamily="34" charset="0"/>
            </a:endParaRPr>
          </a:p>
        </p:txBody>
      </p:sp>
      <p:sp>
        <p:nvSpPr>
          <p:cNvPr id="957" name="Textfeld 956"/>
          <p:cNvSpPr txBox="1"/>
          <p:nvPr/>
        </p:nvSpPr>
        <p:spPr>
          <a:xfrm>
            <a:off x="5872662" y="2747392"/>
            <a:ext cx="212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Helvetica" panose="020B0504020202030204" pitchFamily="34" charset="0"/>
              </a:rPr>
              <a:t>C</a:t>
            </a:r>
          </a:p>
        </p:txBody>
      </p:sp>
      <p:cxnSp>
        <p:nvCxnSpPr>
          <p:cNvPr id="958" name="Gerader Verbinder 957"/>
          <p:cNvCxnSpPr/>
          <p:nvPr/>
        </p:nvCxnSpPr>
        <p:spPr>
          <a:xfrm flipH="1">
            <a:off x="1199032" y="2885891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9" name="Gerader Verbinder 958"/>
          <p:cNvCxnSpPr/>
          <p:nvPr/>
        </p:nvCxnSpPr>
        <p:spPr>
          <a:xfrm flipH="1">
            <a:off x="5868682" y="2896565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0" name="Gerade Verbindung mit Pfeil 959"/>
          <p:cNvCxnSpPr/>
          <p:nvPr/>
        </p:nvCxnSpPr>
        <p:spPr>
          <a:xfrm flipV="1">
            <a:off x="1666876" y="2486628"/>
            <a:ext cx="0" cy="257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1" name="Textfeld 960"/>
          <p:cNvSpPr txBox="1"/>
          <p:nvPr/>
        </p:nvSpPr>
        <p:spPr>
          <a:xfrm>
            <a:off x="1470806" y="210999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c.146A&gt;G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p.(Tyr49Cys)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62" name="Gerade Verbindung mit Pfeil 961"/>
          <p:cNvCxnSpPr/>
          <p:nvPr/>
        </p:nvCxnSpPr>
        <p:spPr>
          <a:xfrm flipH="1">
            <a:off x="1340768" y="3035799"/>
            <a:ext cx="448" cy="270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3" name="Textfeld 962"/>
          <p:cNvSpPr txBox="1"/>
          <p:nvPr/>
        </p:nvSpPr>
        <p:spPr>
          <a:xfrm>
            <a:off x="822734" y="2112818"/>
            <a:ext cx="792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c.2T&gt;G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p.(Met1Arg)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64" name="Gerade Verbindung mit Pfeil 963"/>
          <p:cNvCxnSpPr/>
          <p:nvPr/>
        </p:nvCxnSpPr>
        <p:spPr>
          <a:xfrm flipV="1">
            <a:off x="1267146" y="2486628"/>
            <a:ext cx="0" cy="257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5" name="Textfeld 964"/>
          <p:cNvSpPr txBox="1"/>
          <p:nvPr/>
        </p:nvSpPr>
        <p:spPr>
          <a:xfrm>
            <a:off x="1393775" y="3615397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c.150C&gt;A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p.(Cys50*)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66" name="Gerade Verbindung mit Pfeil 965"/>
          <p:cNvCxnSpPr/>
          <p:nvPr/>
        </p:nvCxnSpPr>
        <p:spPr>
          <a:xfrm flipH="1">
            <a:off x="1753092" y="3048226"/>
            <a:ext cx="448" cy="5813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7" name="Textfeld 966"/>
          <p:cNvSpPr txBox="1"/>
          <p:nvPr/>
        </p:nvSpPr>
        <p:spPr>
          <a:xfrm>
            <a:off x="1772816" y="329410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c.173T&gt;C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p.(Leu58Pro)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68" name="Gerade Verbindung mit Pfeil 967"/>
          <p:cNvCxnSpPr/>
          <p:nvPr/>
        </p:nvCxnSpPr>
        <p:spPr>
          <a:xfrm flipH="1">
            <a:off x="2060573" y="3044738"/>
            <a:ext cx="448" cy="270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9" name="Textfeld 968"/>
          <p:cNvSpPr txBox="1"/>
          <p:nvPr/>
        </p:nvSpPr>
        <p:spPr>
          <a:xfrm>
            <a:off x="3429000" y="361507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c.284G&gt;A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p.(Arg95Gln)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70" name="Gerade Verbindung mit Pfeil 969"/>
          <p:cNvCxnSpPr/>
          <p:nvPr/>
        </p:nvCxnSpPr>
        <p:spPr>
          <a:xfrm>
            <a:off x="3079040" y="3037764"/>
            <a:ext cx="637992" cy="5762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1" name="Textfeld 970"/>
          <p:cNvSpPr txBox="1"/>
          <p:nvPr/>
        </p:nvSpPr>
        <p:spPr>
          <a:xfrm>
            <a:off x="3140968" y="2129349"/>
            <a:ext cx="96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c.317A&gt;G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p.(Tyr106Cys)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72" name="Textfeld 971"/>
          <p:cNvSpPr txBox="1"/>
          <p:nvPr/>
        </p:nvSpPr>
        <p:spPr>
          <a:xfrm>
            <a:off x="5013176" y="2127947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c.534C&gt;G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p.(Phe178Leu)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73" name="Textfeld 972"/>
          <p:cNvSpPr txBox="1"/>
          <p:nvPr/>
        </p:nvSpPr>
        <p:spPr>
          <a:xfrm>
            <a:off x="2253387" y="3615076"/>
            <a:ext cx="110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c.255delT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p.(Ile85Metfs*15)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74" name="Textfeld 973"/>
          <p:cNvSpPr txBox="1"/>
          <p:nvPr/>
        </p:nvSpPr>
        <p:spPr>
          <a:xfrm>
            <a:off x="4149080" y="3617222"/>
            <a:ext cx="123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c.394delC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p.(Arg132Glyfs*26)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75" name="Textfeld 974"/>
          <p:cNvSpPr txBox="1"/>
          <p:nvPr/>
        </p:nvSpPr>
        <p:spPr>
          <a:xfrm>
            <a:off x="4869160" y="1760605"/>
            <a:ext cx="115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c.457_458delTG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p.(Trp153Valfs*51)</a:t>
            </a:r>
            <a:endParaRPr lang="de-DE" sz="900" dirty="0">
              <a:latin typeface="Helvetica" panose="020B0504020202030204" pitchFamily="34" charset="0"/>
            </a:endParaRPr>
          </a:p>
        </p:txBody>
      </p:sp>
      <p:sp>
        <p:nvSpPr>
          <p:cNvPr id="976" name="Textfeld 975"/>
          <p:cNvSpPr txBox="1"/>
          <p:nvPr/>
        </p:nvSpPr>
        <p:spPr>
          <a:xfrm>
            <a:off x="3581998" y="1754306"/>
            <a:ext cx="1431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Helvetica" panose="020B0504020202030204" pitchFamily="34" charset="0"/>
              </a:rPr>
              <a:t>c.325_327delGAGinsA</a:t>
            </a:r>
          </a:p>
          <a:p>
            <a:r>
              <a:rPr lang="de-DE" sz="900" dirty="0" smtClean="0">
                <a:latin typeface="Helvetica" panose="020B0504020202030204" pitchFamily="34" charset="0"/>
              </a:rPr>
              <a:t>p.(Glu109Thrfs*18)</a:t>
            </a:r>
            <a:endParaRPr lang="de-DE" sz="900" dirty="0">
              <a:latin typeface="Helvetica" panose="020B0504020202030204" pitchFamily="34" charset="0"/>
            </a:endParaRPr>
          </a:p>
        </p:txBody>
      </p:sp>
      <p:cxnSp>
        <p:nvCxnSpPr>
          <p:cNvPr id="977" name="Gerade Verbindung mit Pfeil 976"/>
          <p:cNvCxnSpPr/>
          <p:nvPr/>
        </p:nvCxnSpPr>
        <p:spPr>
          <a:xfrm flipV="1">
            <a:off x="2291554" y="2121338"/>
            <a:ext cx="0" cy="6293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8" name="Gerade Verbindung mit Pfeil 977"/>
          <p:cNvCxnSpPr/>
          <p:nvPr/>
        </p:nvCxnSpPr>
        <p:spPr>
          <a:xfrm flipH="1">
            <a:off x="2631027" y="3044121"/>
            <a:ext cx="448" cy="5813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9" name="Gerade Verbindung mit Pfeil 978"/>
          <p:cNvCxnSpPr/>
          <p:nvPr/>
        </p:nvCxnSpPr>
        <p:spPr>
          <a:xfrm flipH="1">
            <a:off x="3031027" y="3038511"/>
            <a:ext cx="448" cy="270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0" name="Gerade Verbindung mit Pfeil 979"/>
          <p:cNvCxnSpPr/>
          <p:nvPr/>
        </p:nvCxnSpPr>
        <p:spPr>
          <a:xfrm flipV="1">
            <a:off x="3261658" y="2496032"/>
            <a:ext cx="0" cy="257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1" name="Gerade Verbindung mit Pfeil 980"/>
          <p:cNvCxnSpPr/>
          <p:nvPr/>
        </p:nvCxnSpPr>
        <p:spPr>
          <a:xfrm flipH="1">
            <a:off x="5732808" y="3035798"/>
            <a:ext cx="448" cy="2708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2" name="Gerade Verbindung mit Pfeil 981"/>
          <p:cNvCxnSpPr/>
          <p:nvPr/>
        </p:nvCxnSpPr>
        <p:spPr>
          <a:xfrm flipV="1">
            <a:off x="5229200" y="2493127"/>
            <a:ext cx="0" cy="257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3" name="Gerade Verbindung mit Pfeil 982"/>
          <p:cNvCxnSpPr/>
          <p:nvPr/>
        </p:nvCxnSpPr>
        <p:spPr>
          <a:xfrm flipV="1">
            <a:off x="5013176" y="2127947"/>
            <a:ext cx="0" cy="6293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4" name="Gerade Verbindung mit Pfeil 983"/>
          <p:cNvCxnSpPr/>
          <p:nvPr/>
        </p:nvCxnSpPr>
        <p:spPr>
          <a:xfrm flipH="1">
            <a:off x="4293096" y="3044121"/>
            <a:ext cx="448" cy="5813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5" name="Gewinkelter Verbinder 984"/>
          <p:cNvCxnSpPr/>
          <p:nvPr/>
        </p:nvCxnSpPr>
        <p:spPr>
          <a:xfrm rot="5400000" flipH="1" flipV="1">
            <a:off x="3401692" y="2134400"/>
            <a:ext cx="644490" cy="589873"/>
          </a:xfrm>
          <a:prstGeom prst="bentConnector3">
            <a:avLst>
              <a:gd name="adj1" fmla="val 3719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28853" y="7039473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Figure</a:t>
            </a:r>
            <a:r>
              <a:rPr lang="de-DE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S2</a:t>
            </a:r>
            <a:endParaRPr lang="en-CA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66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Microsoft Office PowerPoint</Application>
  <PresentationFormat>Bildschirmpräsentation (4:3)</PresentationFormat>
  <Paragraphs>121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Helvetica</vt:lpstr>
      <vt:lpstr>Times New Roman</vt:lpstr>
      <vt:lpstr>Larissa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bav86xn</dc:creator>
  <cp:lastModifiedBy>barbarav</cp:lastModifiedBy>
  <cp:revision>275</cp:revision>
  <dcterms:created xsi:type="dcterms:W3CDTF">2017-04-07T10:52:36Z</dcterms:created>
  <dcterms:modified xsi:type="dcterms:W3CDTF">2020-11-10T14:27:44Z</dcterms:modified>
</cp:coreProperties>
</file>