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7" r:id="rId5"/>
    <p:sldId id="261" r:id="rId6"/>
    <p:sldId id="262"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843C0C"/>
    <a:srgbClr val="C55A11"/>
    <a:srgbClr val="FFE699"/>
    <a:srgbClr val="009242"/>
    <a:srgbClr val="EAEFF7"/>
    <a:srgbClr val="00682F"/>
    <a:srgbClr val="F57FD6"/>
    <a:srgbClr val="FDE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1" autoAdjust="0"/>
    <p:restoredTop sz="93858" autoAdjust="0"/>
  </p:normalViewPr>
  <p:slideViewPr>
    <p:cSldViewPr snapToGrid="0">
      <p:cViewPr varScale="1">
        <p:scale>
          <a:sx n="115" d="100"/>
          <a:sy n="115" d="100"/>
        </p:scale>
        <p:origin x="450" y="10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A77313-A6D0-4BD2-AD85-5BC49AF26D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CFBA573-DB18-41B0-B1DD-63C63BBA63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D3B859E-FE4C-40AA-AB6D-BB3B61F5DB86}"/>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C2EA65B9-A52A-46F3-A815-E43C21F090E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A2433E7-7FFF-4E73-A0DB-80B7FA6511B2}"/>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1733138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914D48-27FD-4E34-8594-1F5830DB42C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A0656DB-8BEE-4FD9-9F06-DAB2A89029C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C28AC59-390B-4D8A-B86E-94324E6DE828}"/>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02908EBF-E771-4BFE-A7F9-AF6927E023B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10A527-B89B-408B-B70C-0FBB9216C92D}"/>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131586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0BF0265-BC64-468C-9F8F-0CADC3F9B03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4EE1A2B-DB05-4B14-8BA7-4DFA4B95BA3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763065C-81F7-4821-A366-06B9A542D2FB}"/>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C9056AB0-05BA-4C12-A6F6-4A0023D8B68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6850473-2B72-4626-8CF8-E6C4D91A4766}"/>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3577683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6E1C46-DD27-4EC7-AFBB-2D54F2478B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EE8EC0-E4B3-4907-A0F1-BC5028EB456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D0F781-86F6-4368-9741-A35F294DC855}"/>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5C3FBF39-7B70-4138-B292-1B9A184A4D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CCBB5D-13B3-43D8-92BD-D6B0A0C4F38B}"/>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360059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DDCA3C-EEC6-4C93-8FFE-B9DB2FB7B72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57F8AF7-610D-486E-A28A-9B2E457F93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271497E-5A47-4460-A6BB-143810016292}"/>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69CEE005-CD75-4CB2-A0E3-147278E04A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0FA936D-8E4B-41F9-B1C4-B0C2AD1E3038}"/>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1592758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354857-8979-4D80-B46B-1CC18FF9830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26A115B-690A-48B3-8509-218CCB22DFD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9011846-00A9-4D0D-B187-BF387B6F87B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261F50D-0D1E-4047-AF07-9046A6413EC0}"/>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6" name="フッター プレースホルダー 5">
            <a:extLst>
              <a:ext uri="{FF2B5EF4-FFF2-40B4-BE49-F238E27FC236}">
                <a16:creationId xmlns:a16="http://schemas.microsoft.com/office/drawing/2014/main" id="{143EB7FF-1532-4921-B188-57BADE6A502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A075F-8663-4281-881D-FF18AC1820FA}"/>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3463304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C67233-08EE-4F2E-BA39-41572668E1A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D8F0801-A6F7-4BC5-A352-13F3C7D054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EAB5F36-9088-40E4-833E-F3E20F14878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6C8DC99-B2EA-4CED-8C03-5FEC853CE6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509E84D-4134-4C25-8F3E-761ECBCB2A5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FB612D6-6DF0-4D21-9326-35411A455D62}"/>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8" name="フッター プレースホルダー 7">
            <a:extLst>
              <a:ext uri="{FF2B5EF4-FFF2-40B4-BE49-F238E27FC236}">
                <a16:creationId xmlns:a16="http://schemas.microsoft.com/office/drawing/2014/main" id="{D9CA5073-C1EB-4FD2-97FC-B5D5BDDA0D1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B85E8C7-9127-41C9-B09E-E9F6007194D0}"/>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564042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69F4CC-BE13-4006-9437-C7BDEC372A5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C98A920-DB7C-4EF6-9481-C27F603CA0E6}"/>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4" name="フッター プレースホルダー 3">
            <a:extLst>
              <a:ext uri="{FF2B5EF4-FFF2-40B4-BE49-F238E27FC236}">
                <a16:creationId xmlns:a16="http://schemas.microsoft.com/office/drawing/2014/main" id="{8D0D0F20-6C85-4DA9-B3A8-44ED0ADE34E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9EB1987-F77D-4204-9A0A-482AE23AEB84}"/>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1291330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FCCCF06-4392-4E51-A8C1-05E48B9A6677}"/>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3" name="フッター プレースホルダー 2">
            <a:extLst>
              <a:ext uri="{FF2B5EF4-FFF2-40B4-BE49-F238E27FC236}">
                <a16:creationId xmlns:a16="http://schemas.microsoft.com/office/drawing/2014/main" id="{78A5006A-3E5D-4DBE-AB9B-D822FD56592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510662D-E77B-4902-A6A3-05B958E2BCDF}"/>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15074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3339A1-EF79-4541-B510-0972A289140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4D58935-C67A-409D-BC87-AAB042A2C3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A0A3C52-A476-456A-A580-FF8F2FEAB8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888B87-2650-40ED-94C6-14857776A72C}"/>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6" name="フッター プレースホルダー 5">
            <a:extLst>
              <a:ext uri="{FF2B5EF4-FFF2-40B4-BE49-F238E27FC236}">
                <a16:creationId xmlns:a16="http://schemas.microsoft.com/office/drawing/2014/main" id="{020506CD-95A9-40F7-8FE6-360BDBA32A8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57B2F76-84C0-4E79-B114-CF808644251E}"/>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274534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A251AA-48D8-4505-BD82-B9D3641EB1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6537D4D-5875-4F8F-BCF0-6B2BE2D973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46C3ED8-2BFC-4CC0-BF86-C8A71FC114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57D747E-933F-46C6-A143-37C39862D921}"/>
              </a:ext>
            </a:extLst>
          </p:cNvPr>
          <p:cNvSpPr>
            <a:spLocks noGrp="1"/>
          </p:cNvSpPr>
          <p:nvPr>
            <p:ph type="dt" sz="half" idx="10"/>
          </p:nvPr>
        </p:nvSpPr>
        <p:spPr/>
        <p:txBody>
          <a:bodyPr/>
          <a:lstStyle/>
          <a:p>
            <a:fld id="{DE123E4D-C219-46D4-9CC5-9379F05D33CB}" type="datetimeFigureOut">
              <a:rPr kumimoji="1" lang="ja-JP" altLang="en-US" smtClean="0"/>
              <a:t>2021/2/12</a:t>
            </a:fld>
            <a:endParaRPr kumimoji="1" lang="ja-JP" altLang="en-US"/>
          </a:p>
        </p:txBody>
      </p:sp>
      <p:sp>
        <p:nvSpPr>
          <p:cNvPr id="6" name="フッター プレースホルダー 5">
            <a:extLst>
              <a:ext uri="{FF2B5EF4-FFF2-40B4-BE49-F238E27FC236}">
                <a16:creationId xmlns:a16="http://schemas.microsoft.com/office/drawing/2014/main" id="{F2417607-999E-485E-B2BF-2E507161F5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16076FB-DC8B-4E0D-8AE7-2EECD60EF9A3}"/>
              </a:ext>
            </a:extLst>
          </p:cNvPr>
          <p:cNvSpPr>
            <a:spLocks noGrp="1"/>
          </p:cNvSpPr>
          <p:nvPr>
            <p:ph type="sldNum" sz="quarter" idx="12"/>
          </p:nvPr>
        </p:nvSpPr>
        <p:spPr/>
        <p:txBody>
          <a:body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3982991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D1F7D6D-B0C2-42CB-838E-B22F6669B4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8FE9E1B-007E-4CE9-86A9-2CEE250007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18A149B-62E5-41A3-BBC0-E7CFBBF84C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23E4D-C219-46D4-9CC5-9379F05D33CB}" type="datetimeFigureOut">
              <a:rPr kumimoji="1" lang="ja-JP" altLang="en-US" smtClean="0"/>
              <a:t>2021/2/12</a:t>
            </a:fld>
            <a:endParaRPr kumimoji="1" lang="ja-JP" altLang="en-US"/>
          </a:p>
        </p:txBody>
      </p:sp>
      <p:sp>
        <p:nvSpPr>
          <p:cNvPr id="5" name="フッター プレースホルダー 4">
            <a:extLst>
              <a:ext uri="{FF2B5EF4-FFF2-40B4-BE49-F238E27FC236}">
                <a16:creationId xmlns:a16="http://schemas.microsoft.com/office/drawing/2014/main" id="{B87A6F81-AF83-4973-AFE0-E8D0A4D508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D387093-D25C-45FE-8BC7-012FB18A48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7FC9E4-7635-4E4B-9C3C-7C6CEFA14832}" type="slidenum">
              <a:rPr kumimoji="1" lang="ja-JP" altLang="en-US" smtClean="0"/>
              <a:t>‹Nr.›</a:t>
            </a:fld>
            <a:endParaRPr kumimoji="1" lang="ja-JP" altLang="en-US"/>
          </a:p>
        </p:txBody>
      </p:sp>
    </p:spTree>
    <p:extLst>
      <p:ext uri="{BB962C8B-B14F-4D97-AF65-F5344CB8AC3E}">
        <p14:creationId xmlns:p14="http://schemas.microsoft.com/office/powerpoint/2010/main" val="3628590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7.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11.bin"/><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smart.servier.co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ounded Rectangle 95"/>
          <p:cNvSpPr/>
          <p:nvPr/>
        </p:nvSpPr>
        <p:spPr>
          <a:xfrm>
            <a:off x="134175" y="107156"/>
            <a:ext cx="11848674" cy="5876616"/>
          </a:xfrm>
          <a:prstGeom prst="roundRect">
            <a:avLst>
              <a:gd name="adj" fmla="val 5556"/>
            </a:avLst>
          </a:prstGeom>
          <a:solidFill>
            <a:srgbClr val="FEFEDA"/>
          </a:solidFill>
          <a:ln w="31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rgbClr val="FEFEDA"/>
              </a:solidFill>
            </a:endParaRPr>
          </a:p>
        </p:txBody>
      </p:sp>
      <p:grpSp>
        <p:nvGrpSpPr>
          <p:cNvPr id="7" name="Group 6"/>
          <p:cNvGrpSpPr/>
          <p:nvPr/>
        </p:nvGrpSpPr>
        <p:grpSpPr>
          <a:xfrm>
            <a:off x="437156" y="146988"/>
            <a:ext cx="6136051" cy="5626858"/>
            <a:chOff x="184640" y="146988"/>
            <a:chExt cx="6136051" cy="5626858"/>
          </a:xfrm>
        </p:grpSpPr>
        <p:sp>
          <p:nvSpPr>
            <p:cNvPr id="18" name="四角形: 角を丸くする 17">
              <a:extLst>
                <a:ext uri="{FF2B5EF4-FFF2-40B4-BE49-F238E27FC236}">
                  <a16:creationId xmlns:a16="http://schemas.microsoft.com/office/drawing/2014/main" id="{C447B0AA-B81A-468A-99E7-5DC5F37B8808}"/>
                </a:ext>
              </a:extLst>
            </p:cNvPr>
            <p:cNvSpPr/>
            <p:nvPr/>
          </p:nvSpPr>
          <p:spPr>
            <a:xfrm>
              <a:off x="184640" y="674196"/>
              <a:ext cx="6136051" cy="5095875"/>
            </a:xfrm>
            <a:prstGeom prst="roundRect">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2" name="グループ化 81">
              <a:extLst>
                <a:ext uri="{FF2B5EF4-FFF2-40B4-BE49-F238E27FC236}">
                  <a16:creationId xmlns:a16="http://schemas.microsoft.com/office/drawing/2014/main" id="{967C9A99-B41C-4AC9-A396-D6554E04D4E5}"/>
                </a:ext>
              </a:extLst>
            </p:cNvPr>
            <p:cNvGrpSpPr/>
            <p:nvPr/>
          </p:nvGrpSpPr>
          <p:grpSpPr>
            <a:xfrm>
              <a:off x="1003410" y="1333406"/>
              <a:ext cx="2038346" cy="1939199"/>
              <a:chOff x="7430272" y="1817535"/>
              <a:chExt cx="2038346" cy="1939199"/>
            </a:xfrm>
          </p:grpSpPr>
          <p:sp>
            <p:nvSpPr>
              <p:cNvPr id="19" name="楕円 18">
                <a:extLst>
                  <a:ext uri="{FF2B5EF4-FFF2-40B4-BE49-F238E27FC236}">
                    <a16:creationId xmlns:a16="http://schemas.microsoft.com/office/drawing/2014/main" id="{E38F5AD8-BFC9-4712-AE15-F7B6149538E6}"/>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8C076935-F067-4808-BCCC-CAC6252131C4}"/>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1" name="グループ化 80">
                <a:extLst>
                  <a:ext uri="{FF2B5EF4-FFF2-40B4-BE49-F238E27FC236}">
                    <a16:creationId xmlns:a16="http://schemas.microsoft.com/office/drawing/2014/main" id="{1DCA5E0D-5B4D-43B7-B42D-70F217E47D11}"/>
                  </a:ext>
                </a:extLst>
              </p:cNvPr>
              <p:cNvGrpSpPr/>
              <p:nvPr/>
            </p:nvGrpSpPr>
            <p:grpSpPr>
              <a:xfrm>
                <a:off x="7430272" y="2427134"/>
                <a:ext cx="2038346" cy="720000"/>
                <a:chOff x="7430272" y="2427134"/>
                <a:chExt cx="2038346" cy="720000"/>
              </a:xfrm>
            </p:grpSpPr>
            <p:grpSp>
              <p:nvGrpSpPr>
                <p:cNvPr id="66" name="グループ化 65">
                  <a:extLst>
                    <a:ext uri="{FF2B5EF4-FFF2-40B4-BE49-F238E27FC236}">
                      <a16:creationId xmlns:a16="http://schemas.microsoft.com/office/drawing/2014/main" id="{EF877676-FA32-44A2-99B8-1AE824231CC8}"/>
                    </a:ext>
                  </a:extLst>
                </p:cNvPr>
                <p:cNvGrpSpPr/>
                <p:nvPr/>
              </p:nvGrpSpPr>
              <p:grpSpPr>
                <a:xfrm>
                  <a:off x="8014237" y="2427134"/>
                  <a:ext cx="889987" cy="720000"/>
                  <a:chOff x="2772767" y="2209800"/>
                  <a:chExt cx="889987" cy="720000"/>
                </a:xfrm>
              </p:grpSpPr>
              <p:sp>
                <p:nvSpPr>
                  <p:cNvPr id="67" name="楕円 66">
                    <a:extLst>
                      <a:ext uri="{FF2B5EF4-FFF2-40B4-BE49-F238E27FC236}">
                        <a16:creationId xmlns:a16="http://schemas.microsoft.com/office/drawing/2014/main" id="{9BC0CA6D-08AC-4DB8-ABA4-B6C01DA8571F}"/>
                      </a:ext>
                    </a:extLst>
                  </p:cNvPr>
                  <p:cNvSpPr/>
                  <p:nvPr/>
                </p:nvSpPr>
                <p:spPr>
                  <a:xfrm>
                    <a:off x="2847975" y="2209800"/>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68" name="テキスト ボックス 67">
                    <a:extLst>
                      <a:ext uri="{FF2B5EF4-FFF2-40B4-BE49-F238E27FC236}">
                        <a16:creationId xmlns:a16="http://schemas.microsoft.com/office/drawing/2014/main" id="{041C314A-0B1C-4915-BE71-5DA297CD8B51}"/>
                      </a:ext>
                    </a:extLst>
                  </p:cNvPr>
                  <p:cNvSpPr txBox="1"/>
                  <p:nvPr/>
                </p:nvSpPr>
                <p:spPr>
                  <a:xfrm>
                    <a:off x="2772767" y="2373656"/>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grpSp>
            <p:sp>
              <p:nvSpPr>
                <p:cNvPr id="79" name="楕円 78">
                  <a:extLst>
                    <a:ext uri="{FF2B5EF4-FFF2-40B4-BE49-F238E27FC236}">
                      <a16:creationId xmlns:a16="http://schemas.microsoft.com/office/drawing/2014/main" id="{02820774-A98A-4971-9605-2E64642D7EA9}"/>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EC26C0F5-7EFB-4AE7-9C8E-E2C2B395C22A}"/>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83" name="グループ化 82">
              <a:extLst>
                <a:ext uri="{FF2B5EF4-FFF2-40B4-BE49-F238E27FC236}">
                  <a16:creationId xmlns:a16="http://schemas.microsoft.com/office/drawing/2014/main" id="{8F1D3759-08A0-4692-911F-AC3D0C9E4300}"/>
                </a:ext>
              </a:extLst>
            </p:cNvPr>
            <p:cNvGrpSpPr/>
            <p:nvPr/>
          </p:nvGrpSpPr>
          <p:grpSpPr>
            <a:xfrm>
              <a:off x="2890649" y="780951"/>
              <a:ext cx="2038346" cy="1939199"/>
              <a:chOff x="7430272" y="1817535"/>
              <a:chExt cx="2038346" cy="1939199"/>
            </a:xfrm>
          </p:grpSpPr>
          <p:sp>
            <p:nvSpPr>
              <p:cNvPr id="84" name="楕円 83">
                <a:extLst>
                  <a:ext uri="{FF2B5EF4-FFF2-40B4-BE49-F238E27FC236}">
                    <a16:creationId xmlns:a16="http://schemas.microsoft.com/office/drawing/2014/main" id="{E245B730-06AC-4CE1-874E-C25C6B6FFCEB}"/>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609C66A1-E02E-4EE1-8CFC-B39B817530BC}"/>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6" name="グループ化 85">
                <a:extLst>
                  <a:ext uri="{FF2B5EF4-FFF2-40B4-BE49-F238E27FC236}">
                    <a16:creationId xmlns:a16="http://schemas.microsoft.com/office/drawing/2014/main" id="{DF64E469-9493-4CFF-ACC8-E38F9D237D0E}"/>
                  </a:ext>
                </a:extLst>
              </p:cNvPr>
              <p:cNvGrpSpPr/>
              <p:nvPr/>
            </p:nvGrpSpPr>
            <p:grpSpPr>
              <a:xfrm>
                <a:off x="7430272" y="2427134"/>
                <a:ext cx="2038346" cy="720000"/>
                <a:chOff x="7430272" y="2427134"/>
                <a:chExt cx="2038346" cy="720000"/>
              </a:xfrm>
            </p:grpSpPr>
            <p:sp>
              <p:nvSpPr>
                <p:cNvPr id="90" name="楕円 89">
                  <a:extLst>
                    <a:ext uri="{FF2B5EF4-FFF2-40B4-BE49-F238E27FC236}">
                      <a16:creationId xmlns:a16="http://schemas.microsoft.com/office/drawing/2014/main" id="{6B7AA25E-1F8F-4511-A3F1-A3525F282132}"/>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88" name="楕円 87">
                  <a:extLst>
                    <a:ext uri="{FF2B5EF4-FFF2-40B4-BE49-F238E27FC236}">
                      <a16:creationId xmlns:a16="http://schemas.microsoft.com/office/drawing/2014/main" id="{1726620F-FBE0-4D20-8B1D-E4394264ED3F}"/>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楕円 88">
                  <a:extLst>
                    <a:ext uri="{FF2B5EF4-FFF2-40B4-BE49-F238E27FC236}">
                      <a16:creationId xmlns:a16="http://schemas.microsoft.com/office/drawing/2014/main" id="{155481D7-D4F2-4240-B831-EEBC400D9AB7}"/>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92" name="グループ化 91">
              <a:extLst>
                <a:ext uri="{FF2B5EF4-FFF2-40B4-BE49-F238E27FC236}">
                  <a16:creationId xmlns:a16="http://schemas.microsoft.com/office/drawing/2014/main" id="{76BBA301-DBB9-4395-96EB-9CFC84405DA7}"/>
                </a:ext>
              </a:extLst>
            </p:cNvPr>
            <p:cNvGrpSpPr/>
            <p:nvPr/>
          </p:nvGrpSpPr>
          <p:grpSpPr>
            <a:xfrm>
              <a:off x="3959879" y="2089660"/>
              <a:ext cx="2038346" cy="1939199"/>
              <a:chOff x="7430272" y="1817535"/>
              <a:chExt cx="2038346" cy="1939199"/>
            </a:xfrm>
          </p:grpSpPr>
          <p:sp>
            <p:nvSpPr>
              <p:cNvPr id="93" name="楕円 92">
                <a:extLst>
                  <a:ext uri="{FF2B5EF4-FFF2-40B4-BE49-F238E27FC236}">
                    <a16:creationId xmlns:a16="http://schemas.microsoft.com/office/drawing/2014/main" id="{5AA37C44-3B50-41C1-8B67-E7ED6352EDB6}"/>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楕円 93">
                <a:extLst>
                  <a:ext uri="{FF2B5EF4-FFF2-40B4-BE49-F238E27FC236}">
                    <a16:creationId xmlns:a16="http://schemas.microsoft.com/office/drawing/2014/main" id="{4E20E83C-C7AB-4CA4-88B0-1DFF0C79399F}"/>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5" name="グループ化 94">
                <a:extLst>
                  <a:ext uri="{FF2B5EF4-FFF2-40B4-BE49-F238E27FC236}">
                    <a16:creationId xmlns:a16="http://schemas.microsoft.com/office/drawing/2014/main" id="{20DD502F-0C90-4C29-AA4E-705367CECCAF}"/>
                  </a:ext>
                </a:extLst>
              </p:cNvPr>
              <p:cNvGrpSpPr/>
              <p:nvPr/>
            </p:nvGrpSpPr>
            <p:grpSpPr>
              <a:xfrm>
                <a:off x="7430272" y="2427134"/>
                <a:ext cx="2038346" cy="720000"/>
                <a:chOff x="7430272" y="2427134"/>
                <a:chExt cx="2038346" cy="720000"/>
              </a:xfrm>
            </p:grpSpPr>
            <p:sp>
              <p:nvSpPr>
                <p:cNvPr id="99" name="楕円 98">
                  <a:extLst>
                    <a:ext uri="{FF2B5EF4-FFF2-40B4-BE49-F238E27FC236}">
                      <a16:creationId xmlns:a16="http://schemas.microsoft.com/office/drawing/2014/main" id="{3B5CC390-70F9-4C62-B8B3-BC720912570A}"/>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97" name="楕円 96">
                  <a:extLst>
                    <a:ext uri="{FF2B5EF4-FFF2-40B4-BE49-F238E27FC236}">
                      <a16:creationId xmlns:a16="http://schemas.microsoft.com/office/drawing/2014/main" id="{5142DA13-6064-4D05-90A5-90D2D7A8032D}"/>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楕円 97">
                  <a:extLst>
                    <a:ext uri="{FF2B5EF4-FFF2-40B4-BE49-F238E27FC236}">
                      <a16:creationId xmlns:a16="http://schemas.microsoft.com/office/drawing/2014/main" id="{148785E1-70F3-4C37-B64F-0C0E3813672B}"/>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01" name="グループ化 100">
              <a:extLst>
                <a:ext uri="{FF2B5EF4-FFF2-40B4-BE49-F238E27FC236}">
                  <a16:creationId xmlns:a16="http://schemas.microsoft.com/office/drawing/2014/main" id="{1B865E7C-DC22-4C3B-B999-6A546D104F19}"/>
                </a:ext>
              </a:extLst>
            </p:cNvPr>
            <p:cNvGrpSpPr/>
            <p:nvPr/>
          </p:nvGrpSpPr>
          <p:grpSpPr>
            <a:xfrm>
              <a:off x="2931755" y="3447835"/>
              <a:ext cx="2038346" cy="1939199"/>
              <a:chOff x="7430272" y="1817535"/>
              <a:chExt cx="2038346" cy="1939199"/>
            </a:xfrm>
          </p:grpSpPr>
          <p:sp>
            <p:nvSpPr>
              <p:cNvPr id="102" name="楕円 101">
                <a:extLst>
                  <a:ext uri="{FF2B5EF4-FFF2-40B4-BE49-F238E27FC236}">
                    <a16:creationId xmlns:a16="http://schemas.microsoft.com/office/drawing/2014/main" id="{A6148956-35B4-4616-81A1-41B2AE8F5844}"/>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楕円 102">
                <a:extLst>
                  <a:ext uri="{FF2B5EF4-FFF2-40B4-BE49-F238E27FC236}">
                    <a16:creationId xmlns:a16="http://schemas.microsoft.com/office/drawing/2014/main" id="{7F14DF29-F39F-4F0E-9E4A-2CAEB910AEA0}"/>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4" name="グループ化 103">
                <a:extLst>
                  <a:ext uri="{FF2B5EF4-FFF2-40B4-BE49-F238E27FC236}">
                    <a16:creationId xmlns:a16="http://schemas.microsoft.com/office/drawing/2014/main" id="{13340FBC-26B4-4B8A-A4D5-01B0EBADDB90}"/>
                  </a:ext>
                </a:extLst>
              </p:cNvPr>
              <p:cNvGrpSpPr/>
              <p:nvPr/>
            </p:nvGrpSpPr>
            <p:grpSpPr>
              <a:xfrm>
                <a:off x="7430272" y="2427134"/>
                <a:ext cx="2038346" cy="720000"/>
                <a:chOff x="7430272" y="2427134"/>
                <a:chExt cx="2038346" cy="720000"/>
              </a:xfrm>
            </p:grpSpPr>
            <p:sp>
              <p:nvSpPr>
                <p:cNvPr id="108" name="楕円 107">
                  <a:extLst>
                    <a:ext uri="{FF2B5EF4-FFF2-40B4-BE49-F238E27FC236}">
                      <a16:creationId xmlns:a16="http://schemas.microsoft.com/office/drawing/2014/main" id="{F623C752-74E2-4D90-8873-BD0DC5C99A59}"/>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06" name="楕円 105">
                  <a:extLst>
                    <a:ext uri="{FF2B5EF4-FFF2-40B4-BE49-F238E27FC236}">
                      <a16:creationId xmlns:a16="http://schemas.microsoft.com/office/drawing/2014/main" id="{5B3302CC-7151-4F49-861C-8B1D0C15E8CB}"/>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楕円 106">
                  <a:extLst>
                    <a:ext uri="{FF2B5EF4-FFF2-40B4-BE49-F238E27FC236}">
                      <a16:creationId xmlns:a16="http://schemas.microsoft.com/office/drawing/2014/main" id="{7DA209CF-8C1B-40D8-9D6A-DEF32873173E}"/>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10" name="グループ化 109">
              <a:extLst>
                <a:ext uri="{FF2B5EF4-FFF2-40B4-BE49-F238E27FC236}">
                  <a16:creationId xmlns:a16="http://schemas.microsoft.com/office/drawing/2014/main" id="{5D4B5C7D-2C97-4DA1-BBA1-CFA9E9983BCD}"/>
                </a:ext>
              </a:extLst>
            </p:cNvPr>
            <p:cNvGrpSpPr/>
            <p:nvPr/>
          </p:nvGrpSpPr>
          <p:grpSpPr>
            <a:xfrm>
              <a:off x="452457" y="3524518"/>
              <a:ext cx="2038346" cy="1939199"/>
              <a:chOff x="7430272" y="1817535"/>
              <a:chExt cx="2038346" cy="1939199"/>
            </a:xfrm>
          </p:grpSpPr>
          <p:sp>
            <p:nvSpPr>
              <p:cNvPr id="111" name="楕円 110">
                <a:extLst>
                  <a:ext uri="{FF2B5EF4-FFF2-40B4-BE49-F238E27FC236}">
                    <a16:creationId xmlns:a16="http://schemas.microsoft.com/office/drawing/2014/main" id="{A7130456-A30D-4FC9-B2B6-B60C2EF55978}"/>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楕円 111">
                <a:extLst>
                  <a:ext uri="{FF2B5EF4-FFF2-40B4-BE49-F238E27FC236}">
                    <a16:creationId xmlns:a16="http://schemas.microsoft.com/office/drawing/2014/main" id="{4E8D8626-246C-4EC5-891B-BEB902C9CFE7}"/>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3" name="グループ化 112">
                <a:extLst>
                  <a:ext uri="{FF2B5EF4-FFF2-40B4-BE49-F238E27FC236}">
                    <a16:creationId xmlns:a16="http://schemas.microsoft.com/office/drawing/2014/main" id="{9303320C-1750-4CEB-A8B4-2463EFE154E2}"/>
                  </a:ext>
                </a:extLst>
              </p:cNvPr>
              <p:cNvGrpSpPr/>
              <p:nvPr/>
            </p:nvGrpSpPr>
            <p:grpSpPr>
              <a:xfrm>
                <a:off x="7430272" y="2427134"/>
                <a:ext cx="2038346" cy="720000"/>
                <a:chOff x="7430272" y="2427134"/>
                <a:chExt cx="2038346" cy="720000"/>
              </a:xfrm>
            </p:grpSpPr>
            <p:sp>
              <p:nvSpPr>
                <p:cNvPr id="117" name="楕円 116">
                  <a:extLst>
                    <a:ext uri="{FF2B5EF4-FFF2-40B4-BE49-F238E27FC236}">
                      <a16:creationId xmlns:a16="http://schemas.microsoft.com/office/drawing/2014/main" id="{9B8C97B3-08A5-4CFB-A509-D1E1E0F5EE15}"/>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15" name="楕円 114">
                  <a:extLst>
                    <a:ext uri="{FF2B5EF4-FFF2-40B4-BE49-F238E27FC236}">
                      <a16:creationId xmlns:a16="http://schemas.microsoft.com/office/drawing/2014/main" id="{54B0AC52-2113-4CAC-91F7-DFF2A6E8B3DA}"/>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楕円 115">
                  <a:extLst>
                    <a:ext uri="{FF2B5EF4-FFF2-40B4-BE49-F238E27FC236}">
                      <a16:creationId xmlns:a16="http://schemas.microsoft.com/office/drawing/2014/main" id="{EF818AB3-02CB-43C3-A1BE-CF968FD80574}"/>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19" name="テキスト ボックス 118">
              <a:extLst>
                <a:ext uri="{FF2B5EF4-FFF2-40B4-BE49-F238E27FC236}">
                  <a16:creationId xmlns:a16="http://schemas.microsoft.com/office/drawing/2014/main" id="{646ED8A5-16D9-4C99-BA1B-FB0EB8DAAF8E}"/>
                </a:ext>
              </a:extLst>
            </p:cNvPr>
            <p:cNvSpPr txBox="1"/>
            <p:nvPr/>
          </p:nvSpPr>
          <p:spPr>
            <a:xfrm>
              <a:off x="1831630" y="5312181"/>
              <a:ext cx="2591608" cy="461665"/>
            </a:xfrm>
            <a:prstGeom prst="rect">
              <a:avLst/>
            </a:prstGeom>
            <a:noFill/>
          </p:spPr>
          <p:txBody>
            <a:bodyPr wrap="none" rtlCol="0">
              <a:spAutoFit/>
            </a:bodyPr>
            <a:lstStyle/>
            <a:p>
              <a:pPr algn="ctr"/>
              <a:r>
                <a:rPr kumimoji="1" lang="en-US" altLang="ja-JP" sz="2400" b="1" dirty="0">
                  <a:solidFill>
                    <a:srgbClr val="C00000"/>
                  </a:solidFill>
                  <a:latin typeface="Arial" panose="020B0604020202020204" pitchFamily="34" charset="0"/>
                  <a:cs typeface="Arial" panose="020B0604020202020204" pitchFamily="34" charset="0"/>
                </a:rPr>
                <a:t>Tissue </a:t>
              </a:r>
              <a:r>
                <a:rPr kumimoji="1" lang="en-US" altLang="ja-JP" sz="2400" b="1" dirty="0" smtClean="0">
                  <a:solidFill>
                    <a:srgbClr val="C00000"/>
                  </a:solidFill>
                  <a:latin typeface="Arial" panose="020B0604020202020204" pitchFamily="34" charset="0"/>
                  <a:cs typeface="Arial" panose="020B0604020202020204" pitchFamily="34" charset="0"/>
                </a:rPr>
                <a:t>dry mass</a:t>
              </a:r>
              <a:endParaRPr kumimoji="1" lang="ja-JP" altLang="en-US" sz="2400" b="1" dirty="0">
                <a:solidFill>
                  <a:srgbClr val="C00000"/>
                </a:solidFill>
                <a:latin typeface="Arial" panose="020B0604020202020204" pitchFamily="34" charset="0"/>
                <a:cs typeface="Arial" panose="020B0604020202020204" pitchFamily="34" charset="0"/>
              </a:endParaRPr>
            </a:p>
          </p:txBody>
        </p:sp>
        <p:sp>
          <p:nvSpPr>
            <p:cNvPr id="169" name="テキスト ボックス 67">
              <a:extLst>
                <a:ext uri="{FF2B5EF4-FFF2-40B4-BE49-F238E27FC236}">
                  <a16:creationId xmlns:a16="http://schemas.microsoft.com/office/drawing/2014/main" id="{041C314A-0B1C-4915-BE71-5DA297CD8B51}"/>
                </a:ext>
              </a:extLst>
            </p:cNvPr>
            <p:cNvSpPr txBox="1"/>
            <p:nvPr/>
          </p:nvSpPr>
          <p:spPr>
            <a:xfrm>
              <a:off x="3469094" y="1539981"/>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0" name="テキスト ボックス 67">
              <a:extLst>
                <a:ext uri="{FF2B5EF4-FFF2-40B4-BE49-F238E27FC236}">
                  <a16:creationId xmlns:a16="http://schemas.microsoft.com/office/drawing/2014/main" id="{041C314A-0B1C-4915-BE71-5DA297CD8B51}"/>
                </a:ext>
              </a:extLst>
            </p:cNvPr>
            <p:cNvSpPr txBox="1"/>
            <p:nvPr/>
          </p:nvSpPr>
          <p:spPr>
            <a:xfrm>
              <a:off x="4532071" y="2855467"/>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1" name="テキスト ボックス 67">
              <a:extLst>
                <a:ext uri="{FF2B5EF4-FFF2-40B4-BE49-F238E27FC236}">
                  <a16:creationId xmlns:a16="http://schemas.microsoft.com/office/drawing/2014/main" id="{041C314A-0B1C-4915-BE71-5DA297CD8B51}"/>
                </a:ext>
              </a:extLst>
            </p:cNvPr>
            <p:cNvSpPr txBox="1"/>
            <p:nvPr/>
          </p:nvSpPr>
          <p:spPr>
            <a:xfrm>
              <a:off x="3513744" y="4228343"/>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2" name="テキスト ボックス 67">
              <a:extLst>
                <a:ext uri="{FF2B5EF4-FFF2-40B4-BE49-F238E27FC236}">
                  <a16:creationId xmlns:a16="http://schemas.microsoft.com/office/drawing/2014/main" id="{041C314A-0B1C-4915-BE71-5DA297CD8B51}"/>
                </a:ext>
              </a:extLst>
            </p:cNvPr>
            <p:cNvSpPr txBox="1"/>
            <p:nvPr/>
          </p:nvSpPr>
          <p:spPr>
            <a:xfrm>
              <a:off x="1030089" y="4292747"/>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2218404" y="146988"/>
              <a:ext cx="1906291" cy="369332"/>
            </a:xfrm>
            <a:prstGeom prst="rect">
              <a:avLst/>
            </a:prstGeom>
            <a:noFill/>
          </p:spPr>
          <p:txBody>
            <a:bodyPr wrap="none" rtlCol="0">
              <a:spAutoFit/>
            </a:bodyPr>
            <a:lstStyle/>
            <a:p>
              <a:r>
                <a:rPr lang="de-DE" b="1" dirty="0" smtClean="0"/>
                <a:t>Healthy control</a:t>
              </a:r>
              <a:endParaRPr lang="en-SG" b="1" dirty="0"/>
            </a:p>
          </p:txBody>
        </p:sp>
      </p:grpSp>
      <p:grpSp>
        <p:nvGrpSpPr>
          <p:cNvPr id="6" name="Group 5"/>
          <p:cNvGrpSpPr/>
          <p:nvPr/>
        </p:nvGrpSpPr>
        <p:grpSpPr>
          <a:xfrm>
            <a:off x="7237800" y="146348"/>
            <a:ext cx="4485160" cy="5490373"/>
            <a:chOff x="7490316" y="146348"/>
            <a:chExt cx="4485160" cy="5490373"/>
          </a:xfrm>
        </p:grpSpPr>
        <p:sp>
          <p:nvSpPr>
            <p:cNvPr id="122" name="四角形: 角を丸くする 121">
              <a:extLst>
                <a:ext uri="{FF2B5EF4-FFF2-40B4-BE49-F238E27FC236}">
                  <a16:creationId xmlns:a16="http://schemas.microsoft.com/office/drawing/2014/main" id="{1EDBD3F8-50F7-4E2C-9A29-F01A87B3A735}"/>
                </a:ext>
              </a:extLst>
            </p:cNvPr>
            <p:cNvSpPr/>
            <p:nvPr/>
          </p:nvSpPr>
          <p:spPr>
            <a:xfrm>
              <a:off x="7490316" y="759921"/>
              <a:ext cx="4485160" cy="4876800"/>
            </a:xfrm>
            <a:prstGeom prst="roundRect">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3" name="グループ化 122">
              <a:extLst>
                <a:ext uri="{FF2B5EF4-FFF2-40B4-BE49-F238E27FC236}">
                  <a16:creationId xmlns:a16="http://schemas.microsoft.com/office/drawing/2014/main" id="{BC565463-C024-4759-B438-786A29C1D929}"/>
                </a:ext>
              </a:extLst>
            </p:cNvPr>
            <p:cNvGrpSpPr/>
            <p:nvPr/>
          </p:nvGrpSpPr>
          <p:grpSpPr>
            <a:xfrm>
              <a:off x="7575517" y="1991006"/>
              <a:ext cx="2038346" cy="1939199"/>
              <a:chOff x="7430272" y="1817535"/>
              <a:chExt cx="2038346" cy="1939199"/>
            </a:xfrm>
          </p:grpSpPr>
          <p:sp>
            <p:nvSpPr>
              <p:cNvPr id="124" name="楕円 123">
                <a:extLst>
                  <a:ext uri="{FF2B5EF4-FFF2-40B4-BE49-F238E27FC236}">
                    <a16:creationId xmlns:a16="http://schemas.microsoft.com/office/drawing/2014/main" id="{D7A03C3C-0600-4062-93FD-026B537E34EF}"/>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楕円 124">
                <a:extLst>
                  <a:ext uri="{FF2B5EF4-FFF2-40B4-BE49-F238E27FC236}">
                    <a16:creationId xmlns:a16="http://schemas.microsoft.com/office/drawing/2014/main" id="{FE417EA3-A3EB-468D-BDE8-AF35BC573879}"/>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6" name="グループ化 125">
                <a:extLst>
                  <a:ext uri="{FF2B5EF4-FFF2-40B4-BE49-F238E27FC236}">
                    <a16:creationId xmlns:a16="http://schemas.microsoft.com/office/drawing/2014/main" id="{8D1667A8-68DF-4830-B70C-0C4EA58BEF5F}"/>
                  </a:ext>
                </a:extLst>
              </p:cNvPr>
              <p:cNvGrpSpPr/>
              <p:nvPr/>
            </p:nvGrpSpPr>
            <p:grpSpPr>
              <a:xfrm>
                <a:off x="7430272" y="2427134"/>
                <a:ext cx="2038346" cy="720000"/>
                <a:chOff x="7430272" y="2427134"/>
                <a:chExt cx="2038346" cy="720000"/>
              </a:xfrm>
            </p:grpSpPr>
            <p:sp>
              <p:nvSpPr>
                <p:cNvPr id="130" name="楕円 129">
                  <a:extLst>
                    <a:ext uri="{FF2B5EF4-FFF2-40B4-BE49-F238E27FC236}">
                      <a16:creationId xmlns:a16="http://schemas.microsoft.com/office/drawing/2014/main" id="{654DD123-A67C-42E9-8652-5709F5C34FB5}"/>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28" name="楕円 127">
                  <a:extLst>
                    <a:ext uri="{FF2B5EF4-FFF2-40B4-BE49-F238E27FC236}">
                      <a16:creationId xmlns:a16="http://schemas.microsoft.com/office/drawing/2014/main" id="{BF9D3492-56EC-4BE0-ADDA-9C2F39DCC3CD}"/>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楕円 128">
                  <a:extLst>
                    <a:ext uri="{FF2B5EF4-FFF2-40B4-BE49-F238E27FC236}">
                      <a16:creationId xmlns:a16="http://schemas.microsoft.com/office/drawing/2014/main" id="{6C260287-0C5E-4D88-8349-7A6C4BB8D846}"/>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32" name="グループ化 131">
              <a:extLst>
                <a:ext uri="{FF2B5EF4-FFF2-40B4-BE49-F238E27FC236}">
                  <a16:creationId xmlns:a16="http://schemas.microsoft.com/office/drawing/2014/main" id="{C24C16FF-E323-4377-B0B3-C171D4FE42E4}"/>
                </a:ext>
              </a:extLst>
            </p:cNvPr>
            <p:cNvGrpSpPr/>
            <p:nvPr/>
          </p:nvGrpSpPr>
          <p:grpSpPr>
            <a:xfrm>
              <a:off x="8691445" y="883741"/>
              <a:ext cx="2038346" cy="1939199"/>
              <a:chOff x="7430272" y="1817535"/>
              <a:chExt cx="2038346" cy="1939199"/>
            </a:xfrm>
          </p:grpSpPr>
          <p:sp>
            <p:nvSpPr>
              <p:cNvPr id="133" name="楕円 132">
                <a:extLst>
                  <a:ext uri="{FF2B5EF4-FFF2-40B4-BE49-F238E27FC236}">
                    <a16:creationId xmlns:a16="http://schemas.microsoft.com/office/drawing/2014/main" id="{5055761B-D514-440A-ACF5-CEBF0FD3F2DD}"/>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楕円 133">
                <a:extLst>
                  <a:ext uri="{FF2B5EF4-FFF2-40B4-BE49-F238E27FC236}">
                    <a16:creationId xmlns:a16="http://schemas.microsoft.com/office/drawing/2014/main" id="{DB92713E-E1AA-41AD-9AC0-16FBB89D2E28}"/>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5" name="グループ化 134">
                <a:extLst>
                  <a:ext uri="{FF2B5EF4-FFF2-40B4-BE49-F238E27FC236}">
                    <a16:creationId xmlns:a16="http://schemas.microsoft.com/office/drawing/2014/main" id="{B699F2DD-62AB-4E32-9881-914BD8645F88}"/>
                  </a:ext>
                </a:extLst>
              </p:cNvPr>
              <p:cNvGrpSpPr/>
              <p:nvPr/>
            </p:nvGrpSpPr>
            <p:grpSpPr>
              <a:xfrm>
                <a:off x="7430272" y="2427134"/>
                <a:ext cx="2038346" cy="720000"/>
                <a:chOff x="7430272" y="2427134"/>
                <a:chExt cx="2038346" cy="720000"/>
              </a:xfrm>
            </p:grpSpPr>
            <p:sp>
              <p:nvSpPr>
                <p:cNvPr id="139" name="楕円 138">
                  <a:extLst>
                    <a:ext uri="{FF2B5EF4-FFF2-40B4-BE49-F238E27FC236}">
                      <a16:creationId xmlns:a16="http://schemas.microsoft.com/office/drawing/2014/main" id="{C81AEC43-FD3E-4EA0-95F1-20E176F0D94B}"/>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37" name="楕円 136">
                  <a:extLst>
                    <a:ext uri="{FF2B5EF4-FFF2-40B4-BE49-F238E27FC236}">
                      <a16:creationId xmlns:a16="http://schemas.microsoft.com/office/drawing/2014/main" id="{D8314772-CDA5-43C1-8085-45DD70E9D07F}"/>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楕円 137">
                  <a:extLst>
                    <a:ext uri="{FF2B5EF4-FFF2-40B4-BE49-F238E27FC236}">
                      <a16:creationId xmlns:a16="http://schemas.microsoft.com/office/drawing/2014/main" id="{50EEF985-52F7-4F2E-B825-546DE8D6A448}"/>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41" name="グループ化 140">
              <a:extLst>
                <a:ext uri="{FF2B5EF4-FFF2-40B4-BE49-F238E27FC236}">
                  <a16:creationId xmlns:a16="http://schemas.microsoft.com/office/drawing/2014/main" id="{0FD18CA6-EED0-420C-B2AB-5C5682A37914}"/>
                </a:ext>
              </a:extLst>
            </p:cNvPr>
            <p:cNvGrpSpPr/>
            <p:nvPr/>
          </p:nvGrpSpPr>
          <p:grpSpPr>
            <a:xfrm>
              <a:off x="9849114" y="1795983"/>
              <a:ext cx="2038346" cy="1939199"/>
              <a:chOff x="7430272" y="1817535"/>
              <a:chExt cx="2038346" cy="1939199"/>
            </a:xfrm>
          </p:grpSpPr>
          <p:sp>
            <p:nvSpPr>
              <p:cNvPr id="142" name="楕円 141">
                <a:extLst>
                  <a:ext uri="{FF2B5EF4-FFF2-40B4-BE49-F238E27FC236}">
                    <a16:creationId xmlns:a16="http://schemas.microsoft.com/office/drawing/2014/main" id="{13D4EA2D-1EC8-4D86-A08F-492BF34ED1A1}"/>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楕円 142">
                <a:extLst>
                  <a:ext uri="{FF2B5EF4-FFF2-40B4-BE49-F238E27FC236}">
                    <a16:creationId xmlns:a16="http://schemas.microsoft.com/office/drawing/2014/main" id="{E6927C56-4B5F-44F5-A1DF-DB2B1DC2617C}"/>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4" name="グループ化 143">
                <a:extLst>
                  <a:ext uri="{FF2B5EF4-FFF2-40B4-BE49-F238E27FC236}">
                    <a16:creationId xmlns:a16="http://schemas.microsoft.com/office/drawing/2014/main" id="{3B515585-C81F-4235-8962-69D2076DCB00}"/>
                  </a:ext>
                </a:extLst>
              </p:cNvPr>
              <p:cNvGrpSpPr/>
              <p:nvPr/>
            </p:nvGrpSpPr>
            <p:grpSpPr>
              <a:xfrm>
                <a:off x="7430272" y="2427134"/>
                <a:ext cx="2038346" cy="720000"/>
                <a:chOff x="7430272" y="2427134"/>
                <a:chExt cx="2038346" cy="720000"/>
              </a:xfrm>
            </p:grpSpPr>
            <p:sp>
              <p:nvSpPr>
                <p:cNvPr id="148" name="楕円 147">
                  <a:extLst>
                    <a:ext uri="{FF2B5EF4-FFF2-40B4-BE49-F238E27FC236}">
                      <a16:creationId xmlns:a16="http://schemas.microsoft.com/office/drawing/2014/main" id="{4B00A161-687B-4A99-A356-F61DCE412280}"/>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46" name="楕円 145">
                  <a:extLst>
                    <a:ext uri="{FF2B5EF4-FFF2-40B4-BE49-F238E27FC236}">
                      <a16:creationId xmlns:a16="http://schemas.microsoft.com/office/drawing/2014/main" id="{C2730F3A-12C0-4BCE-B79A-BC51D2D7CE24}"/>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楕円 146">
                  <a:extLst>
                    <a:ext uri="{FF2B5EF4-FFF2-40B4-BE49-F238E27FC236}">
                      <a16:creationId xmlns:a16="http://schemas.microsoft.com/office/drawing/2014/main" id="{0FBCD27E-4FD5-44F0-8B9F-751DCC296EC9}"/>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50" name="グループ化 149">
              <a:extLst>
                <a:ext uri="{FF2B5EF4-FFF2-40B4-BE49-F238E27FC236}">
                  <a16:creationId xmlns:a16="http://schemas.microsoft.com/office/drawing/2014/main" id="{4BECA0C9-FAD9-424C-B64E-211A697C5F24}"/>
                </a:ext>
              </a:extLst>
            </p:cNvPr>
            <p:cNvGrpSpPr/>
            <p:nvPr/>
          </p:nvGrpSpPr>
          <p:grpSpPr>
            <a:xfrm>
              <a:off x="9420533" y="3182734"/>
              <a:ext cx="2038346" cy="1939199"/>
              <a:chOff x="7430272" y="1817535"/>
              <a:chExt cx="2038346" cy="1939199"/>
            </a:xfrm>
          </p:grpSpPr>
          <p:sp>
            <p:nvSpPr>
              <p:cNvPr id="151" name="楕円 150">
                <a:extLst>
                  <a:ext uri="{FF2B5EF4-FFF2-40B4-BE49-F238E27FC236}">
                    <a16:creationId xmlns:a16="http://schemas.microsoft.com/office/drawing/2014/main" id="{6AA07439-523E-460C-BBFF-65E435BEB294}"/>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楕円 151">
                <a:extLst>
                  <a:ext uri="{FF2B5EF4-FFF2-40B4-BE49-F238E27FC236}">
                    <a16:creationId xmlns:a16="http://schemas.microsoft.com/office/drawing/2014/main" id="{515E68D2-AF66-48AD-BF66-7937EBFA86A3}"/>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3" name="グループ化 152">
                <a:extLst>
                  <a:ext uri="{FF2B5EF4-FFF2-40B4-BE49-F238E27FC236}">
                    <a16:creationId xmlns:a16="http://schemas.microsoft.com/office/drawing/2014/main" id="{1537D42B-8458-4DBF-97AA-CA638B9F3BE4}"/>
                  </a:ext>
                </a:extLst>
              </p:cNvPr>
              <p:cNvGrpSpPr/>
              <p:nvPr/>
            </p:nvGrpSpPr>
            <p:grpSpPr>
              <a:xfrm>
                <a:off x="7430272" y="2427134"/>
                <a:ext cx="2038346" cy="720000"/>
                <a:chOff x="7430272" y="2427134"/>
                <a:chExt cx="2038346" cy="720000"/>
              </a:xfrm>
            </p:grpSpPr>
            <p:sp>
              <p:nvSpPr>
                <p:cNvPr id="157" name="楕円 156">
                  <a:extLst>
                    <a:ext uri="{FF2B5EF4-FFF2-40B4-BE49-F238E27FC236}">
                      <a16:creationId xmlns:a16="http://schemas.microsoft.com/office/drawing/2014/main" id="{B274EFF1-8A52-47AE-9B97-F8D8704407AC}"/>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55" name="楕円 154">
                  <a:extLst>
                    <a:ext uri="{FF2B5EF4-FFF2-40B4-BE49-F238E27FC236}">
                      <a16:creationId xmlns:a16="http://schemas.microsoft.com/office/drawing/2014/main" id="{EB3094A0-A9A2-4BD9-A829-425329CBDA81}"/>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楕円 155">
                  <a:extLst>
                    <a:ext uri="{FF2B5EF4-FFF2-40B4-BE49-F238E27FC236}">
                      <a16:creationId xmlns:a16="http://schemas.microsoft.com/office/drawing/2014/main" id="{AABED02F-21B4-454A-8916-A081C8F42EEE}"/>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59" name="グループ化 158">
              <a:extLst>
                <a:ext uri="{FF2B5EF4-FFF2-40B4-BE49-F238E27FC236}">
                  <a16:creationId xmlns:a16="http://schemas.microsoft.com/office/drawing/2014/main" id="{3EC1213C-8737-4D14-991E-8D4017D8D3EF}"/>
                </a:ext>
              </a:extLst>
            </p:cNvPr>
            <p:cNvGrpSpPr/>
            <p:nvPr/>
          </p:nvGrpSpPr>
          <p:grpSpPr>
            <a:xfrm>
              <a:off x="7921015" y="3458960"/>
              <a:ext cx="2038346" cy="1939199"/>
              <a:chOff x="7430272" y="1817535"/>
              <a:chExt cx="2038346" cy="1939199"/>
            </a:xfrm>
          </p:grpSpPr>
          <p:sp>
            <p:nvSpPr>
              <p:cNvPr id="160" name="楕円 159">
                <a:extLst>
                  <a:ext uri="{FF2B5EF4-FFF2-40B4-BE49-F238E27FC236}">
                    <a16:creationId xmlns:a16="http://schemas.microsoft.com/office/drawing/2014/main" id="{5AC578E6-E732-4634-925D-B9B4EBED1222}"/>
                  </a:ext>
                </a:extLst>
              </p:cNvPr>
              <p:cNvSpPr/>
              <p:nvPr/>
            </p:nvSpPr>
            <p:spPr>
              <a:xfrm rot="5400000">
                <a:off x="8173218" y="1984222"/>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楕円 160">
                <a:extLst>
                  <a:ext uri="{FF2B5EF4-FFF2-40B4-BE49-F238E27FC236}">
                    <a16:creationId xmlns:a16="http://schemas.microsoft.com/office/drawing/2014/main" id="{AA61A081-6A9C-4D9C-8192-E78EF3832937}"/>
                  </a:ext>
                </a:extLst>
              </p:cNvPr>
              <p:cNvSpPr/>
              <p:nvPr/>
            </p:nvSpPr>
            <p:spPr>
              <a:xfrm rot="5400000">
                <a:off x="8173218" y="3370971"/>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2" name="グループ化 161">
                <a:extLst>
                  <a:ext uri="{FF2B5EF4-FFF2-40B4-BE49-F238E27FC236}">
                    <a16:creationId xmlns:a16="http://schemas.microsoft.com/office/drawing/2014/main" id="{541FE533-6EDA-40A3-A7F9-41D7009211C0}"/>
                  </a:ext>
                </a:extLst>
              </p:cNvPr>
              <p:cNvGrpSpPr/>
              <p:nvPr/>
            </p:nvGrpSpPr>
            <p:grpSpPr>
              <a:xfrm>
                <a:off x="7430272" y="2427134"/>
                <a:ext cx="2038346" cy="720000"/>
                <a:chOff x="7430272" y="2427134"/>
                <a:chExt cx="2038346" cy="720000"/>
              </a:xfrm>
            </p:grpSpPr>
            <p:sp>
              <p:nvSpPr>
                <p:cNvPr id="166" name="楕円 165">
                  <a:extLst>
                    <a:ext uri="{FF2B5EF4-FFF2-40B4-BE49-F238E27FC236}">
                      <a16:creationId xmlns:a16="http://schemas.microsoft.com/office/drawing/2014/main" id="{3D7CAFDA-D90B-4860-9909-24FCF304790F}"/>
                    </a:ext>
                  </a:extLst>
                </p:cNvPr>
                <p:cNvSpPr/>
                <p:nvPr/>
              </p:nvSpPr>
              <p:spPr>
                <a:xfrm>
                  <a:off x="8089445" y="2427134"/>
                  <a:ext cx="720000" cy="720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panose="020B0604020202020204" pitchFamily="34" charset="0"/>
                    <a:cs typeface="Arial" panose="020B0604020202020204" pitchFamily="34" charset="0"/>
                  </a:endParaRPr>
                </a:p>
              </p:txBody>
            </p:sp>
            <p:sp>
              <p:nvSpPr>
                <p:cNvPr id="164" name="楕円 163">
                  <a:extLst>
                    <a:ext uri="{FF2B5EF4-FFF2-40B4-BE49-F238E27FC236}">
                      <a16:creationId xmlns:a16="http://schemas.microsoft.com/office/drawing/2014/main" id="{506AD08A-5B2F-42D4-9E66-5E56B5144629}"/>
                    </a:ext>
                  </a:extLst>
                </p:cNvPr>
                <p:cNvSpPr/>
                <p:nvPr/>
              </p:nvSpPr>
              <p:spPr>
                <a:xfrm>
                  <a:off x="8916168"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楕円 164">
                  <a:extLst>
                    <a:ext uri="{FF2B5EF4-FFF2-40B4-BE49-F238E27FC236}">
                      <a16:creationId xmlns:a16="http://schemas.microsoft.com/office/drawing/2014/main" id="{9CD32CE1-3937-48F1-974B-6FF7CF7D58D2}"/>
                    </a:ext>
                  </a:extLst>
                </p:cNvPr>
                <p:cNvSpPr/>
                <p:nvPr/>
              </p:nvSpPr>
              <p:spPr>
                <a:xfrm>
                  <a:off x="7430272" y="2677597"/>
                  <a:ext cx="552450" cy="2190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68" name="テキスト ボックス 167">
              <a:extLst>
                <a:ext uri="{FF2B5EF4-FFF2-40B4-BE49-F238E27FC236}">
                  <a16:creationId xmlns:a16="http://schemas.microsoft.com/office/drawing/2014/main" id="{723D45D8-9C41-4DD7-91A7-69E1AF06FED0}"/>
                </a:ext>
              </a:extLst>
            </p:cNvPr>
            <p:cNvSpPr txBox="1"/>
            <p:nvPr/>
          </p:nvSpPr>
          <p:spPr>
            <a:xfrm>
              <a:off x="8593807" y="5168481"/>
              <a:ext cx="2591608" cy="461665"/>
            </a:xfrm>
            <a:prstGeom prst="rect">
              <a:avLst/>
            </a:prstGeom>
            <a:noFill/>
          </p:spPr>
          <p:txBody>
            <a:bodyPr wrap="none" rtlCol="0">
              <a:spAutoFit/>
            </a:bodyPr>
            <a:lstStyle/>
            <a:p>
              <a:pPr algn="ctr"/>
              <a:r>
                <a:rPr kumimoji="1" lang="en-US" altLang="ja-JP" sz="2400" b="1" dirty="0">
                  <a:solidFill>
                    <a:srgbClr val="C00000"/>
                  </a:solidFill>
                  <a:latin typeface="Arial" panose="020B0604020202020204" pitchFamily="34" charset="0"/>
                  <a:cs typeface="Arial" panose="020B0604020202020204" pitchFamily="34" charset="0"/>
                </a:rPr>
                <a:t>Tissue </a:t>
              </a:r>
              <a:r>
                <a:rPr kumimoji="1" lang="en-US" altLang="ja-JP" sz="2400" b="1" dirty="0" smtClean="0">
                  <a:solidFill>
                    <a:srgbClr val="C00000"/>
                  </a:solidFill>
                  <a:latin typeface="Arial" panose="020B0604020202020204" pitchFamily="34" charset="0"/>
                  <a:cs typeface="Arial" panose="020B0604020202020204" pitchFamily="34" charset="0"/>
                </a:rPr>
                <a:t>dry mass</a:t>
              </a:r>
              <a:endParaRPr kumimoji="1" lang="ja-JP" altLang="en-US" sz="2400" b="1" dirty="0">
                <a:solidFill>
                  <a:srgbClr val="C00000"/>
                </a:solidFill>
                <a:latin typeface="Arial" panose="020B0604020202020204" pitchFamily="34" charset="0"/>
                <a:cs typeface="Arial" panose="020B0604020202020204" pitchFamily="34" charset="0"/>
              </a:endParaRPr>
            </a:p>
          </p:txBody>
        </p:sp>
        <p:sp>
          <p:nvSpPr>
            <p:cNvPr id="173" name="テキスト ボックス 67">
              <a:extLst>
                <a:ext uri="{FF2B5EF4-FFF2-40B4-BE49-F238E27FC236}">
                  <a16:creationId xmlns:a16="http://schemas.microsoft.com/office/drawing/2014/main" id="{041C314A-0B1C-4915-BE71-5DA297CD8B51}"/>
                </a:ext>
              </a:extLst>
            </p:cNvPr>
            <p:cNvSpPr txBox="1"/>
            <p:nvPr/>
          </p:nvSpPr>
          <p:spPr>
            <a:xfrm>
              <a:off x="9272876" y="1645989"/>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4" name="テキスト ボックス 67">
              <a:extLst>
                <a:ext uri="{FF2B5EF4-FFF2-40B4-BE49-F238E27FC236}">
                  <a16:creationId xmlns:a16="http://schemas.microsoft.com/office/drawing/2014/main" id="{041C314A-0B1C-4915-BE71-5DA297CD8B51}"/>
                </a:ext>
              </a:extLst>
            </p:cNvPr>
            <p:cNvSpPr txBox="1"/>
            <p:nvPr/>
          </p:nvSpPr>
          <p:spPr>
            <a:xfrm>
              <a:off x="10435878" y="2574692"/>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5" name="テキスト ボックス 67">
              <a:extLst>
                <a:ext uri="{FF2B5EF4-FFF2-40B4-BE49-F238E27FC236}">
                  <a16:creationId xmlns:a16="http://schemas.microsoft.com/office/drawing/2014/main" id="{041C314A-0B1C-4915-BE71-5DA297CD8B51}"/>
                </a:ext>
              </a:extLst>
            </p:cNvPr>
            <p:cNvSpPr txBox="1"/>
            <p:nvPr/>
          </p:nvSpPr>
          <p:spPr>
            <a:xfrm>
              <a:off x="10011888" y="3960103"/>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6" name="テキスト ボックス 67">
              <a:extLst>
                <a:ext uri="{FF2B5EF4-FFF2-40B4-BE49-F238E27FC236}">
                  <a16:creationId xmlns:a16="http://schemas.microsoft.com/office/drawing/2014/main" id="{041C314A-0B1C-4915-BE71-5DA297CD8B51}"/>
                </a:ext>
              </a:extLst>
            </p:cNvPr>
            <p:cNvSpPr txBox="1"/>
            <p:nvPr/>
          </p:nvSpPr>
          <p:spPr>
            <a:xfrm>
              <a:off x="8503340" y="4235995"/>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7" name="テキスト ボックス 67">
              <a:extLst>
                <a:ext uri="{FF2B5EF4-FFF2-40B4-BE49-F238E27FC236}">
                  <a16:creationId xmlns:a16="http://schemas.microsoft.com/office/drawing/2014/main" id="{041C314A-0B1C-4915-BE71-5DA297CD8B51}"/>
                </a:ext>
              </a:extLst>
            </p:cNvPr>
            <p:cNvSpPr txBox="1"/>
            <p:nvPr/>
          </p:nvSpPr>
          <p:spPr>
            <a:xfrm>
              <a:off x="8156927" y="2768039"/>
              <a:ext cx="889987" cy="369332"/>
            </a:xfrm>
            <a:prstGeom prst="rect">
              <a:avLst/>
            </a:prstGeom>
            <a:noFill/>
          </p:spPr>
          <p:txBody>
            <a:bodyPr wrap="none" rtlCol="0">
              <a:spAutoFit/>
            </a:bodyPr>
            <a:lstStyle/>
            <a:p>
              <a:r>
                <a:rPr kumimoji="1" lang="en-US" altLang="ja-JP" b="1" dirty="0" smtClean="0">
                  <a:solidFill>
                    <a:schemeClr val="bg1"/>
                  </a:solidFill>
                  <a:latin typeface="Arial" panose="020B0604020202020204" pitchFamily="34" charset="0"/>
                  <a:cs typeface="Arial" panose="020B0604020202020204" pitchFamily="34" charset="0"/>
                </a:rPr>
                <a:t>Solute</a:t>
              </a:r>
              <a:endParaRPr kumimoji="1" lang="ja-JP" altLang="en-US" b="1" dirty="0">
                <a:solidFill>
                  <a:schemeClr val="bg1"/>
                </a:solidFill>
                <a:latin typeface="Arial" panose="020B0604020202020204" pitchFamily="34" charset="0"/>
                <a:cs typeface="Arial" panose="020B0604020202020204" pitchFamily="34" charset="0"/>
              </a:endParaRPr>
            </a:p>
          </p:txBody>
        </p:sp>
        <p:sp>
          <p:nvSpPr>
            <p:cNvPr id="178" name="TextBox 177"/>
            <p:cNvSpPr txBox="1"/>
            <p:nvPr/>
          </p:nvSpPr>
          <p:spPr>
            <a:xfrm>
              <a:off x="9314829" y="146348"/>
              <a:ext cx="934871" cy="369332"/>
            </a:xfrm>
            <a:prstGeom prst="rect">
              <a:avLst/>
            </a:prstGeom>
            <a:noFill/>
          </p:spPr>
          <p:txBody>
            <a:bodyPr wrap="none" rtlCol="0">
              <a:spAutoFit/>
            </a:bodyPr>
            <a:lstStyle/>
            <a:p>
              <a:r>
                <a:rPr lang="de-DE" b="1" dirty="0" smtClean="0"/>
                <a:t>5/6 Nx</a:t>
              </a:r>
              <a:endParaRPr lang="en-SG" b="1" dirty="0"/>
            </a:p>
          </p:txBody>
        </p:sp>
      </p:grpSp>
      <p:sp>
        <p:nvSpPr>
          <p:cNvPr id="4" name="TextBox 3"/>
          <p:cNvSpPr txBox="1"/>
          <p:nvPr/>
        </p:nvSpPr>
        <p:spPr>
          <a:xfrm>
            <a:off x="30603" y="6054554"/>
            <a:ext cx="12108444" cy="646331"/>
          </a:xfrm>
          <a:prstGeom prst="rect">
            <a:avLst/>
          </a:prstGeom>
          <a:noFill/>
        </p:spPr>
        <p:txBody>
          <a:bodyPr wrap="square" rtlCol="0">
            <a:spAutoFit/>
          </a:bodyPr>
          <a:lstStyle/>
          <a:p>
            <a:pPr algn="just"/>
            <a:r>
              <a:rPr lang="de-DE" sz="1200" b="1" dirty="0" smtClean="0">
                <a:latin typeface="Arial" panose="020B0604020202020204" pitchFamily="34" charset="0"/>
                <a:cs typeface="Arial" panose="020B0604020202020204" pitchFamily="34" charset="0"/>
              </a:rPr>
              <a:t>Supplemental Figure 1: Quantification of tissue Na</a:t>
            </a:r>
            <a:r>
              <a:rPr lang="de-DE" sz="1200" b="1" baseline="30000" dirty="0" smtClean="0">
                <a:latin typeface="Arial" panose="020B0604020202020204" pitchFamily="34" charset="0"/>
                <a:cs typeface="Arial" panose="020B0604020202020204" pitchFamily="34" charset="0"/>
              </a:rPr>
              <a:t>+</a:t>
            </a:r>
            <a:r>
              <a:rPr lang="de-DE" sz="1200" b="1" dirty="0" smtClean="0">
                <a:latin typeface="Arial" panose="020B0604020202020204" pitchFamily="34" charset="0"/>
                <a:cs typeface="Arial" panose="020B0604020202020204" pitchFamily="34" charset="0"/>
              </a:rPr>
              <a:t> solute, K</a:t>
            </a:r>
            <a:r>
              <a:rPr lang="de-DE" sz="1200" b="1" baseline="30000" dirty="0" smtClean="0">
                <a:latin typeface="Arial" panose="020B0604020202020204" pitchFamily="34" charset="0"/>
                <a:cs typeface="Arial" panose="020B0604020202020204" pitchFamily="34" charset="0"/>
              </a:rPr>
              <a:t>+</a:t>
            </a:r>
            <a:r>
              <a:rPr lang="de-DE" sz="1200" b="1" dirty="0" smtClean="0">
                <a:latin typeface="Arial" panose="020B0604020202020204" pitchFamily="34" charset="0"/>
                <a:cs typeface="Arial" panose="020B0604020202020204" pitchFamily="34" charset="0"/>
              </a:rPr>
              <a:t> solute, and water content in control and in 5/6 Nx rats.</a:t>
            </a:r>
            <a:r>
              <a:rPr lang="de-DE" sz="1200" dirty="0" smtClean="0">
                <a:latin typeface="Arial" panose="020B0604020202020204" pitchFamily="34" charset="0"/>
                <a:cs typeface="Arial" panose="020B0604020202020204" pitchFamily="34" charset="0"/>
              </a:rPr>
              <a:t> The absolute tissue Na</a:t>
            </a:r>
            <a:r>
              <a:rPr lang="de-DE" sz="1200" baseline="300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 solute, K</a:t>
            </a:r>
            <a:r>
              <a:rPr lang="de-DE" sz="1200" baseline="300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 solute, and water content is not different between control rats and 5/6 Nx rats; however, tissue mass is reduced in chronic renal failure, resulting in solute and water accumulation per unit dry tissue. Note that in both control and 5/6 Nx rats, the (Na</a:t>
            </a:r>
            <a:r>
              <a:rPr lang="de-DE" sz="1200" baseline="300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+K</a:t>
            </a:r>
            <a:r>
              <a:rPr lang="de-DE" sz="1200" baseline="300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 / water ratio in the skin is higher than the plasma </a:t>
            </a:r>
            <a:r>
              <a:rPr lang="en-US" sz="1200" dirty="0" smtClean="0">
                <a:latin typeface="Arial" panose="020B0604020202020204" pitchFamily="34" charset="0"/>
                <a:cs typeface="Arial" panose="020B0604020202020204" pitchFamily="34" charset="0"/>
              </a:rPr>
              <a:t>[Na</a:t>
            </a:r>
            <a:r>
              <a:rPr lang="de-DE" sz="1200" baseline="300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+K</a:t>
            </a:r>
            <a:r>
              <a:rPr lang="de-DE"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concentration (</a:t>
            </a:r>
            <a:r>
              <a:rPr lang="en-US" sz="1200" i="1" dirty="0" smtClean="0">
                <a:latin typeface="Arial" panose="020B0604020202020204" pitchFamily="34" charset="0"/>
                <a:cs typeface="Arial" panose="020B0604020202020204" pitchFamily="34" charset="0"/>
              </a:rPr>
              <a:t>Tables 1 and 2</a:t>
            </a:r>
            <a:r>
              <a:rPr lang="en-US" sz="1200"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  </a:t>
            </a:r>
            <a:endParaRPr lang="en-SG"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6306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357721" y="2397572"/>
            <a:ext cx="9268181" cy="1732816"/>
            <a:chOff x="1357721" y="2397572"/>
            <a:chExt cx="9268181" cy="1732816"/>
          </a:xfrm>
        </p:grpSpPr>
        <p:sp>
          <p:nvSpPr>
            <p:cNvPr id="52" name="Rectangle 51"/>
            <p:cNvSpPr/>
            <p:nvPr/>
          </p:nvSpPr>
          <p:spPr>
            <a:xfrm>
              <a:off x="1357721" y="2397572"/>
              <a:ext cx="1912241" cy="1732816"/>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58" name="Rectangle 57"/>
            <p:cNvSpPr/>
            <p:nvPr/>
          </p:nvSpPr>
          <p:spPr>
            <a:xfrm>
              <a:off x="5851046" y="2397572"/>
              <a:ext cx="675716" cy="1732816"/>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59" name="Rectangle 58"/>
            <p:cNvSpPr/>
            <p:nvPr/>
          </p:nvSpPr>
          <p:spPr>
            <a:xfrm>
              <a:off x="8585086" y="2397572"/>
              <a:ext cx="2040816" cy="1732816"/>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grpSp>
      <p:graphicFrame>
        <p:nvGraphicFramePr>
          <p:cNvPr id="11" name="Object 10"/>
          <p:cNvGraphicFramePr>
            <a:graphicFrameLocks noChangeAspect="1"/>
          </p:cNvGraphicFramePr>
          <p:nvPr>
            <p:extLst>
              <p:ext uri="{D42A27DB-BD31-4B8C-83A1-F6EECF244321}">
                <p14:modId xmlns:p14="http://schemas.microsoft.com/office/powerpoint/2010/main" val="62597169"/>
              </p:ext>
            </p:extLst>
          </p:nvPr>
        </p:nvGraphicFramePr>
        <p:xfrm>
          <a:off x="4907173" y="2130552"/>
          <a:ext cx="3136608" cy="2400768"/>
        </p:xfrm>
        <a:graphic>
          <a:graphicData uri="http://schemas.openxmlformats.org/presentationml/2006/ole">
            <mc:AlternateContent xmlns:mc="http://schemas.openxmlformats.org/markup-compatibility/2006">
              <mc:Choice xmlns:v="urn:schemas-microsoft-com:vml" Requires="v">
                <p:oleObj spid="_x0000_s1308" name="Graph" r:id="rId3" imgW="3920760" imgH="3000960" progId="Origin50.Graph">
                  <p:embed/>
                </p:oleObj>
              </mc:Choice>
              <mc:Fallback>
                <p:oleObj name="Graph" r:id="rId3" imgW="3920760" imgH="3000960" progId="Origin50.Graph">
                  <p:embed/>
                  <p:pic>
                    <p:nvPicPr>
                      <p:cNvPr id="0" name=""/>
                      <p:cNvPicPr/>
                      <p:nvPr/>
                    </p:nvPicPr>
                    <p:blipFill>
                      <a:blip r:embed="rId4"/>
                      <a:stretch>
                        <a:fillRect/>
                      </a:stretch>
                    </p:blipFill>
                    <p:spPr>
                      <a:xfrm>
                        <a:off x="4907173" y="2130552"/>
                        <a:ext cx="3136608" cy="2400768"/>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225239246"/>
              </p:ext>
            </p:extLst>
          </p:nvPr>
        </p:nvGraphicFramePr>
        <p:xfrm>
          <a:off x="7635240" y="2130552"/>
          <a:ext cx="3136608" cy="2400768"/>
        </p:xfrm>
        <a:graphic>
          <a:graphicData uri="http://schemas.openxmlformats.org/presentationml/2006/ole">
            <mc:AlternateContent xmlns:mc="http://schemas.openxmlformats.org/markup-compatibility/2006">
              <mc:Choice xmlns:v="urn:schemas-microsoft-com:vml" Requires="v">
                <p:oleObj spid="_x0000_s1309" name="Graph" r:id="rId5" imgW="3920760" imgH="3000960" progId="Origin50.Graph">
                  <p:embed/>
                </p:oleObj>
              </mc:Choice>
              <mc:Fallback>
                <p:oleObj name="Graph" r:id="rId5" imgW="3920760" imgH="3000960" progId="Origin50.Graph">
                  <p:embed/>
                  <p:pic>
                    <p:nvPicPr>
                      <p:cNvPr id="0" name=""/>
                      <p:cNvPicPr/>
                      <p:nvPr/>
                    </p:nvPicPr>
                    <p:blipFill>
                      <a:blip r:embed="rId6"/>
                      <a:stretch>
                        <a:fillRect/>
                      </a:stretch>
                    </p:blipFill>
                    <p:spPr>
                      <a:xfrm>
                        <a:off x="7635240" y="2130552"/>
                        <a:ext cx="3136608" cy="2400768"/>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254807995"/>
              </p:ext>
            </p:extLst>
          </p:nvPr>
        </p:nvGraphicFramePr>
        <p:xfrm>
          <a:off x="8449056" y="2130552"/>
          <a:ext cx="3136608" cy="2400768"/>
        </p:xfrm>
        <a:graphic>
          <a:graphicData uri="http://schemas.openxmlformats.org/presentationml/2006/ole">
            <mc:AlternateContent xmlns:mc="http://schemas.openxmlformats.org/markup-compatibility/2006">
              <mc:Choice xmlns:v="urn:schemas-microsoft-com:vml" Requires="v">
                <p:oleObj spid="_x0000_s1310" name="Graph" r:id="rId7" imgW="3920760" imgH="3000960" progId="Origin50.Graph">
                  <p:embed/>
                </p:oleObj>
              </mc:Choice>
              <mc:Fallback>
                <p:oleObj name="Graph" r:id="rId7" imgW="3920760" imgH="3000960" progId="Origin50.Graph">
                  <p:embed/>
                  <p:pic>
                    <p:nvPicPr>
                      <p:cNvPr id="0" name=""/>
                      <p:cNvPicPr/>
                      <p:nvPr/>
                    </p:nvPicPr>
                    <p:blipFill>
                      <a:blip r:embed="rId8"/>
                      <a:stretch>
                        <a:fillRect/>
                      </a:stretch>
                    </p:blipFill>
                    <p:spPr>
                      <a:xfrm>
                        <a:off x="8449056" y="2130552"/>
                        <a:ext cx="3136608" cy="2400768"/>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62189717"/>
              </p:ext>
            </p:extLst>
          </p:nvPr>
        </p:nvGraphicFramePr>
        <p:xfrm>
          <a:off x="1078992" y="2130552"/>
          <a:ext cx="3136608" cy="2400768"/>
        </p:xfrm>
        <a:graphic>
          <a:graphicData uri="http://schemas.openxmlformats.org/presentationml/2006/ole">
            <mc:AlternateContent xmlns:mc="http://schemas.openxmlformats.org/markup-compatibility/2006">
              <mc:Choice xmlns:v="urn:schemas-microsoft-com:vml" Requires="v">
                <p:oleObj spid="_x0000_s1311" name="Graph" r:id="rId9" imgW="3920760" imgH="3000960" progId="Origin50.Graph">
                  <p:embed/>
                </p:oleObj>
              </mc:Choice>
              <mc:Fallback>
                <p:oleObj name="Graph" r:id="rId9" imgW="3920760" imgH="3000960" progId="Origin50.Graph">
                  <p:embed/>
                  <p:pic>
                    <p:nvPicPr>
                      <p:cNvPr id="0" name=""/>
                      <p:cNvPicPr/>
                      <p:nvPr/>
                    </p:nvPicPr>
                    <p:blipFill>
                      <a:blip r:embed="rId10"/>
                      <a:stretch>
                        <a:fillRect/>
                      </a:stretch>
                    </p:blipFill>
                    <p:spPr>
                      <a:xfrm>
                        <a:off x="1078992" y="2130552"/>
                        <a:ext cx="3136608" cy="2400768"/>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698160241"/>
              </p:ext>
            </p:extLst>
          </p:nvPr>
        </p:nvGraphicFramePr>
        <p:xfrm>
          <a:off x="420624" y="2130552"/>
          <a:ext cx="3136608" cy="2400768"/>
        </p:xfrm>
        <a:graphic>
          <a:graphicData uri="http://schemas.openxmlformats.org/presentationml/2006/ole">
            <mc:AlternateContent xmlns:mc="http://schemas.openxmlformats.org/markup-compatibility/2006">
              <mc:Choice xmlns:v="urn:schemas-microsoft-com:vml" Requires="v">
                <p:oleObj spid="_x0000_s1312" name="Graph" r:id="rId11" imgW="3920760" imgH="3000960" progId="Origin50.Graph">
                  <p:embed/>
                </p:oleObj>
              </mc:Choice>
              <mc:Fallback>
                <p:oleObj name="Graph" r:id="rId11" imgW="3920760" imgH="3000960" progId="Origin50.Graph">
                  <p:embed/>
                  <p:pic>
                    <p:nvPicPr>
                      <p:cNvPr id="0" name=""/>
                      <p:cNvPicPr/>
                      <p:nvPr/>
                    </p:nvPicPr>
                    <p:blipFill>
                      <a:blip r:embed="rId12"/>
                      <a:stretch>
                        <a:fillRect/>
                      </a:stretch>
                    </p:blipFill>
                    <p:spPr>
                      <a:xfrm>
                        <a:off x="420624" y="2130552"/>
                        <a:ext cx="3136608" cy="2400768"/>
                      </a:xfrm>
                      <a:prstGeom prst="rect">
                        <a:avLst/>
                      </a:prstGeom>
                    </p:spPr>
                  </p:pic>
                </p:oleObj>
              </mc:Fallback>
            </mc:AlternateContent>
          </a:graphicData>
        </a:graphic>
      </p:graphicFrame>
      <p:grpSp>
        <p:nvGrpSpPr>
          <p:cNvPr id="19" name="Group 18"/>
          <p:cNvGrpSpPr/>
          <p:nvPr/>
        </p:nvGrpSpPr>
        <p:grpSpPr>
          <a:xfrm>
            <a:off x="342151" y="1238187"/>
            <a:ext cx="7541960" cy="715704"/>
            <a:chOff x="-93786" y="253792"/>
            <a:chExt cx="7541960" cy="715704"/>
          </a:xfrm>
        </p:grpSpPr>
        <p:sp>
          <p:nvSpPr>
            <p:cNvPr id="65" name="TextBox 64"/>
            <p:cNvSpPr txBox="1"/>
            <p:nvPr/>
          </p:nvSpPr>
          <p:spPr>
            <a:xfrm>
              <a:off x="-93786" y="253792"/>
              <a:ext cx="554960" cy="707886"/>
            </a:xfrm>
            <a:prstGeom prst="rect">
              <a:avLst/>
            </a:prstGeom>
            <a:noFill/>
          </p:spPr>
          <p:txBody>
            <a:bodyPr wrap="none" rtlCol="0">
              <a:spAutoFit/>
            </a:bodyPr>
            <a:lstStyle/>
            <a:p>
              <a:r>
                <a:rPr lang="de-DE" sz="4000" b="1" dirty="0">
                  <a:latin typeface="Arial" panose="020B0604020202020204" pitchFamily="34" charset="0"/>
                  <a:cs typeface="Arial" panose="020B0604020202020204" pitchFamily="34" charset="0"/>
                </a:rPr>
                <a:t>A</a:t>
              </a:r>
              <a:endParaRPr lang="en-SG" sz="4000" b="1" dirty="0">
                <a:latin typeface="Arial" panose="020B0604020202020204" pitchFamily="34" charset="0"/>
                <a:cs typeface="Arial" panose="020B0604020202020204" pitchFamily="34" charset="0"/>
              </a:endParaRPr>
            </a:p>
          </p:txBody>
        </p:sp>
        <p:sp>
          <p:nvSpPr>
            <p:cNvPr id="66" name="TextBox 65"/>
            <p:cNvSpPr txBox="1"/>
            <p:nvPr/>
          </p:nvSpPr>
          <p:spPr>
            <a:xfrm>
              <a:off x="3865705" y="257701"/>
              <a:ext cx="554960" cy="707886"/>
            </a:xfrm>
            <a:prstGeom prst="rect">
              <a:avLst/>
            </a:prstGeom>
            <a:noFill/>
          </p:spPr>
          <p:txBody>
            <a:bodyPr wrap="none" rtlCol="0">
              <a:spAutoFit/>
            </a:bodyPr>
            <a:lstStyle/>
            <a:p>
              <a:r>
                <a:rPr lang="de-DE" sz="4000" b="1" dirty="0">
                  <a:latin typeface="Arial" panose="020B0604020202020204" pitchFamily="34" charset="0"/>
                  <a:cs typeface="Arial" panose="020B0604020202020204" pitchFamily="34" charset="0"/>
                </a:rPr>
                <a:t>B</a:t>
              </a:r>
              <a:endParaRPr lang="en-SG" sz="4000" b="1" dirty="0">
                <a:latin typeface="Arial" panose="020B0604020202020204" pitchFamily="34" charset="0"/>
                <a:cs typeface="Arial" panose="020B0604020202020204" pitchFamily="34" charset="0"/>
              </a:endParaRPr>
            </a:p>
          </p:txBody>
        </p:sp>
        <p:sp>
          <p:nvSpPr>
            <p:cNvPr id="67" name="TextBox 66"/>
            <p:cNvSpPr txBox="1"/>
            <p:nvPr/>
          </p:nvSpPr>
          <p:spPr>
            <a:xfrm>
              <a:off x="6893214" y="261610"/>
              <a:ext cx="554960" cy="707886"/>
            </a:xfrm>
            <a:prstGeom prst="rect">
              <a:avLst/>
            </a:prstGeom>
            <a:noFill/>
          </p:spPr>
          <p:txBody>
            <a:bodyPr wrap="none" rtlCol="0">
              <a:spAutoFit/>
            </a:bodyPr>
            <a:lstStyle/>
            <a:p>
              <a:r>
                <a:rPr lang="de-DE" sz="4000" b="1" dirty="0">
                  <a:latin typeface="Arial" panose="020B0604020202020204" pitchFamily="34" charset="0"/>
                  <a:cs typeface="Arial" panose="020B0604020202020204" pitchFamily="34" charset="0"/>
                </a:rPr>
                <a:t>C</a:t>
              </a:r>
              <a:endParaRPr lang="en-SG" sz="4000" b="1" dirty="0">
                <a:latin typeface="Arial" panose="020B0604020202020204" pitchFamily="34" charset="0"/>
                <a:cs typeface="Arial" panose="020B0604020202020204" pitchFamily="34" charset="0"/>
              </a:endParaRPr>
            </a:p>
          </p:txBody>
        </p:sp>
      </p:grpSp>
      <p:sp>
        <p:nvSpPr>
          <p:cNvPr id="44" name="TextBox 43"/>
          <p:cNvSpPr txBox="1"/>
          <p:nvPr/>
        </p:nvSpPr>
        <p:spPr>
          <a:xfrm>
            <a:off x="8329841" y="1556441"/>
            <a:ext cx="2525051" cy="553998"/>
          </a:xfrm>
          <a:prstGeom prst="rect">
            <a:avLst/>
          </a:prstGeom>
          <a:noFill/>
        </p:spPr>
        <p:txBody>
          <a:bodyPr wrap="none" rtlCol="0">
            <a:spAutoFit/>
          </a:bodyPr>
          <a:lstStyle/>
          <a:p>
            <a:pPr algn="ctr"/>
            <a:r>
              <a:rPr lang="de-DE" sz="1500" b="1" dirty="0">
                <a:latin typeface="Arial" panose="020B0604020202020204" pitchFamily="34" charset="0"/>
                <a:cs typeface="Arial" panose="020B0604020202020204" pitchFamily="34" charset="0"/>
              </a:rPr>
              <a:t>Plasma Osmolality and</a:t>
            </a:r>
          </a:p>
          <a:p>
            <a:pPr algn="ctr"/>
            <a:r>
              <a:rPr lang="de-DE" sz="1500" b="1" dirty="0">
                <a:latin typeface="Arial" panose="020B0604020202020204" pitchFamily="34" charset="0"/>
                <a:cs typeface="Arial" panose="020B0604020202020204" pitchFamily="34" charset="0"/>
              </a:rPr>
              <a:t>Osmolyte Concentrations</a:t>
            </a:r>
            <a:endParaRPr lang="en-SG" sz="1500" b="1" dirty="0">
              <a:latin typeface="Arial" panose="020B0604020202020204" pitchFamily="34" charset="0"/>
              <a:cs typeface="Arial" panose="020B0604020202020204" pitchFamily="34" charset="0"/>
            </a:endParaRPr>
          </a:p>
        </p:txBody>
      </p:sp>
      <p:sp>
        <p:nvSpPr>
          <p:cNvPr id="149" name="TextBox 148"/>
          <p:cNvSpPr txBox="1"/>
          <p:nvPr/>
        </p:nvSpPr>
        <p:spPr>
          <a:xfrm>
            <a:off x="1087685" y="1555378"/>
            <a:ext cx="2525050" cy="553998"/>
          </a:xfrm>
          <a:prstGeom prst="rect">
            <a:avLst/>
          </a:prstGeom>
          <a:noFill/>
        </p:spPr>
        <p:txBody>
          <a:bodyPr wrap="none" rtlCol="0">
            <a:spAutoFit/>
          </a:bodyPr>
          <a:lstStyle/>
          <a:p>
            <a:pPr algn="ctr"/>
            <a:r>
              <a:rPr lang="de-DE" sz="1500" b="1" dirty="0">
                <a:latin typeface="Arial" panose="020B0604020202020204" pitchFamily="34" charset="0"/>
                <a:cs typeface="Arial" panose="020B0604020202020204" pitchFamily="34" charset="0"/>
              </a:rPr>
              <a:t>Urine Volume and</a:t>
            </a:r>
          </a:p>
          <a:p>
            <a:pPr algn="ctr"/>
            <a:r>
              <a:rPr lang="de-DE" sz="1500" b="1" dirty="0">
                <a:latin typeface="Arial" panose="020B0604020202020204" pitchFamily="34" charset="0"/>
                <a:cs typeface="Arial" panose="020B0604020202020204" pitchFamily="34" charset="0"/>
              </a:rPr>
              <a:t>Osmolyte Concentrations</a:t>
            </a:r>
            <a:endParaRPr lang="en-SG" sz="1500" b="1" dirty="0">
              <a:latin typeface="Arial" panose="020B0604020202020204" pitchFamily="34" charset="0"/>
              <a:cs typeface="Arial" panose="020B0604020202020204" pitchFamily="34" charset="0"/>
            </a:endParaRPr>
          </a:p>
        </p:txBody>
      </p:sp>
      <p:sp>
        <p:nvSpPr>
          <p:cNvPr id="111" name="TextBox 110"/>
          <p:cNvSpPr txBox="1"/>
          <p:nvPr/>
        </p:nvSpPr>
        <p:spPr>
          <a:xfrm rot="16200000">
            <a:off x="476950" y="3069091"/>
            <a:ext cx="607859"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ml/d</a:t>
            </a:r>
            <a:endParaRPr lang="en-SG" sz="1600" b="1" dirty="0">
              <a:latin typeface="Arial" panose="020B0604020202020204" pitchFamily="34" charset="0"/>
              <a:cs typeface="Arial" panose="020B0604020202020204" pitchFamily="34" charset="0"/>
            </a:endParaRPr>
          </a:p>
        </p:txBody>
      </p:sp>
      <p:sp>
        <p:nvSpPr>
          <p:cNvPr id="126" name="TextBox 125"/>
          <p:cNvSpPr txBox="1"/>
          <p:nvPr/>
        </p:nvSpPr>
        <p:spPr>
          <a:xfrm rot="16200000">
            <a:off x="3626317" y="3069091"/>
            <a:ext cx="915635"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mmol/L</a:t>
            </a:r>
            <a:endParaRPr lang="en-SG" sz="1600" b="1" dirty="0">
              <a:latin typeface="Arial" panose="020B0604020202020204" pitchFamily="34" charset="0"/>
              <a:cs typeface="Arial" panose="020B0604020202020204" pitchFamily="34" charset="0"/>
            </a:endParaRPr>
          </a:p>
        </p:txBody>
      </p:sp>
      <p:grpSp>
        <p:nvGrpSpPr>
          <p:cNvPr id="3" name="Group 2"/>
          <p:cNvGrpSpPr/>
          <p:nvPr/>
        </p:nvGrpSpPr>
        <p:grpSpPr>
          <a:xfrm>
            <a:off x="1339040" y="4196454"/>
            <a:ext cx="2097129" cy="462137"/>
            <a:chOff x="5032782" y="2817463"/>
            <a:chExt cx="2097129" cy="462137"/>
          </a:xfrm>
        </p:grpSpPr>
        <p:grpSp>
          <p:nvGrpSpPr>
            <p:cNvPr id="112" name="Group 111"/>
            <p:cNvGrpSpPr/>
            <p:nvPr/>
          </p:nvGrpSpPr>
          <p:grpSpPr>
            <a:xfrm>
              <a:off x="5647445" y="2817463"/>
              <a:ext cx="1482466" cy="452016"/>
              <a:chOff x="1392639" y="2749958"/>
              <a:chExt cx="1482466" cy="452016"/>
            </a:xfrm>
          </p:grpSpPr>
          <p:grpSp>
            <p:nvGrpSpPr>
              <p:cNvPr id="113" name="Group 112"/>
              <p:cNvGrpSpPr/>
              <p:nvPr/>
            </p:nvGrpSpPr>
            <p:grpSpPr>
              <a:xfrm>
                <a:off x="1392639" y="2749958"/>
                <a:ext cx="1482466" cy="276999"/>
                <a:chOff x="5832756" y="2749958"/>
                <a:chExt cx="1482466" cy="276999"/>
              </a:xfrm>
            </p:grpSpPr>
            <p:sp>
              <p:nvSpPr>
                <p:cNvPr id="115" name="TextBox 114"/>
                <p:cNvSpPr txBox="1"/>
                <p:nvPr/>
              </p:nvSpPr>
              <p:spPr>
                <a:xfrm>
                  <a:off x="5832756" y="2749958"/>
                  <a:ext cx="561372" cy="276999"/>
                </a:xfrm>
                <a:prstGeom prst="rect">
                  <a:avLst/>
                </a:prstGeom>
                <a:noFill/>
              </p:spPr>
              <p:txBody>
                <a:bodyPr wrap="none" rtlCol="0">
                  <a:spAutoFit/>
                </a:bodyPr>
                <a:lstStyle/>
                <a:p>
                  <a:r>
                    <a:rPr lang="de-DE" sz="1200" b="1" dirty="0"/>
                    <a:t>U[Na]</a:t>
                  </a:r>
                  <a:endParaRPr lang="en-SG" sz="1200" b="1" dirty="0"/>
                </a:p>
              </p:txBody>
            </p:sp>
            <p:sp>
              <p:nvSpPr>
                <p:cNvPr id="116" name="TextBox 115"/>
                <p:cNvSpPr txBox="1"/>
                <p:nvPr/>
              </p:nvSpPr>
              <p:spPr>
                <a:xfrm>
                  <a:off x="6258687" y="2749958"/>
                  <a:ext cx="470000" cy="276999"/>
                </a:xfrm>
                <a:prstGeom prst="rect">
                  <a:avLst/>
                </a:prstGeom>
                <a:noFill/>
              </p:spPr>
              <p:txBody>
                <a:bodyPr wrap="none" rtlCol="0">
                  <a:spAutoFit/>
                </a:bodyPr>
                <a:lstStyle/>
                <a:p>
                  <a:r>
                    <a:rPr lang="de-DE" sz="1200" b="1" dirty="0"/>
                    <a:t>U[K]</a:t>
                  </a:r>
                  <a:endParaRPr lang="en-SG" sz="1200" b="1" dirty="0"/>
                </a:p>
              </p:txBody>
            </p:sp>
            <p:sp>
              <p:nvSpPr>
                <p:cNvPr id="120" name="TextBox 119"/>
                <p:cNvSpPr txBox="1"/>
                <p:nvPr/>
              </p:nvSpPr>
              <p:spPr>
                <a:xfrm>
                  <a:off x="6624135" y="2749958"/>
                  <a:ext cx="691087" cy="276999"/>
                </a:xfrm>
                <a:prstGeom prst="rect">
                  <a:avLst/>
                </a:prstGeom>
                <a:noFill/>
              </p:spPr>
              <p:txBody>
                <a:bodyPr wrap="none" rtlCol="0">
                  <a:spAutoFit/>
                </a:bodyPr>
                <a:lstStyle/>
                <a:p>
                  <a:r>
                    <a:rPr lang="de-DE" sz="1200" b="1" dirty="0"/>
                    <a:t>U[Urea]</a:t>
                  </a:r>
                  <a:endParaRPr lang="en-SG" sz="1200" b="1" dirty="0"/>
                </a:p>
              </p:txBody>
            </p:sp>
          </p:grpSp>
          <p:sp>
            <p:nvSpPr>
              <p:cNvPr id="114" name="TextBox 113"/>
              <p:cNvSpPr txBox="1"/>
              <p:nvPr/>
            </p:nvSpPr>
            <p:spPr>
              <a:xfrm>
                <a:off x="1547051" y="2924975"/>
                <a:ext cx="1148263" cy="276999"/>
              </a:xfrm>
              <a:prstGeom prst="rect">
                <a:avLst/>
              </a:prstGeom>
              <a:noFill/>
            </p:spPr>
            <p:txBody>
              <a:bodyPr wrap="none" rtlCol="0">
                <a:spAutoFit/>
              </a:bodyPr>
              <a:lstStyle/>
              <a:p>
                <a:r>
                  <a:rPr lang="de-DE" sz="1200" b="1" dirty="0"/>
                  <a:t>(cations 2-fold)</a:t>
                </a:r>
                <a:endParaRPr lang="en-SG" sz="1200" b="1" dirty="0"/>
              </a:p>
            </p:txBody>
          </p:sp>
        </p:grpSp>
        <p:sp>
          <p:nvSpPr>
            <p:cNvPr id="121" name="TextBox 120"/>
            <p:cNvSpPr txBox="1"/>
            <p:nvPr/>
          </p:nvSpPr>
          <p:spPr>
            <a:xfrm>
              <a:off x="5032782" y="2817935"/>
              <a:ext cx="538930" cy="461665"/>
            </a:xfrm>
            <a:prstGeom prst="rect">
              <a:avLst/>
            </a:prstGeom>
            <a:noFill/>
          </p:spPr>
          <p:txBody>
            <a:bodyPr wrap="none" rtlCol="0">
              <a:spAutoFit/>
            </a:bodyPr>
            <a:lstStyle/>
            <a:p>
              <a:pPr algn="ctr"/>
              <a:r>
                <a:rPr lang="de-DE" sz="1200" b="1" dirty="0"/>
                <a:t>Urine</a:t>
              </a:r>
            </a:p>
            <a:p>
              <a:pPr algn="ctr"/>
              <a:r>
                <a:rPr lang="de-DE" sz="1200" b="1" dirty="0"/>
                <a:t>Vol</a:t>
              </a:r>
              <a:endParaRPr lang="en-SG" sz="1200" b="1" dirty="0"/>
            </a:p>
          </p:txBody>
        </p:sp>
      </p:grpSp>
      <p:sp>
        <p:nvSpPr>
          <p:cNvPr id="124" name="Rectangle 123"/>
          <p:cNvSpPr/>
          <p:nvPr/>
        </p:nvSpPr>
        <p:spPr>
          <a:xfrm>
            <a:off x="1831890" y="2395282"/>
            <a:ext cx="167896" cy="176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latin typeface="Arial" panose="020B0604020202020204" pitchFamily="34" charset="0"/>
              <a:cs typeface="Arial" panose="020B0604020202020204" pitchFamily="34" charset="0"/>
            </a:endParaRPr>
          </a:p>
        </p:txBody>
      </p:sp>
      <p:sp>
        <p:nvSpPr>
          <p:cNvPr id="192" name="TextBox 191"/>
          <p:cNvSpPr txBox="1"/>
          <p:nvPr/>
        </p:nvSpPr>
        <p:spPr>
          <a:xfrm rot="16200000">
            <a:off x="4460442" y="3069091"/>
            <a:ext cx="1120820"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mOsm/kg</a:t>
            </a:r>
            <a:endParaRPr lang="en-SG" sz="1600" b="1" dirty="0">
              <a:latin typeface="Arial" panose="020B0604020202020204" pitchFamily="34" charset="0"/>
              <a:cs typeface="Arial" panose="020B0604020202020204" pitchFamily="34" charset="0"/>
            </a:endParaRPr>
          </a:p>
        </p:txBody>
      </p:sp>
      <p:sp>
        <p:nvSpPr>
          <p:cNvPr id="129" name="Rectangle 128"/>
          <p:cNvSpPr/>
          <p:nvPr/>
        </p:nvSpPr>
        <p:spPr>
          <a:xfrm>
            <a:off x="6529111" y="4101389"/>
            <a:ext cx="773881" cy="758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latin typeface="Arial" panose="020B0604020202020204" pitchFamily="34" charset="0"/>
              <a:cs typeface="Arial" panose="020B0604020202020204" pitchFamily="34" charset="0"/>
            </a:endParaRPr>
          </a:p>
        </p:txBody>
      </p:sp>
      <p:sp>
        <p:nvSpPr>
          <p:cNvPr id="151" name="TextBox 150"/>
          <p:cNvSpPr txBox="1"/>
          <p:nvPr/>
        </p:nvSpPr>
        <p:spPr>
          <a:xfrm>
            <a:off x="5915850" y="4188426"/>
            <a:ext cx="538930" cy="461665"/>
          </a:xfrm>
          <a:prstGeom prst="rect">
            <a:avLst/>
          </a:prstGeom>
          <a:noFill/>
        </p:spPr>
        <p:txBody>
          <a:bodyPr wrap="none" rtlCol="0">
            <a:spAutoFit/>
          </a:bodyPr>
          <a:lstStyle/>
          <a:p>
            <a:pPr algn="ctr"/>
            <a:r>
              <a:rPr lang="de-DE" sz="1200" b="1" dirty="0"/>
              <a:t>Urine</a:t>
            </a:r>
          </a:p>
          <a:p>
            <a:pPr algn="ctr"/>
            <a:r>
              <a:rPr lang="de-DE" sz="1200" b="1" dirty="0"/>
              <a:t>Osm</a:t>
            </a:r>
            <a:endParaRPr lang="en-SG" sz="1200" b="1" dirty="0"/>
          </a:p>
        </p:txBody>
      </p:sp>
      <p:sp>
        <p:nvSpPr>
          <p:cNvPr id="191" name="TextBox 190"/>
          <p:cNvSpPr txBox="1"/>
          <p:nvPr/>
        </p:nvSpPr>
        <p:spPr>
          <a:xfrm rot="16200000">
            <a:off x="10922918" y="3069091"/>
            <a:ext cx="915635"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mmol/L</a:t>
            </a:r>
            <a:endParaRPr lang="en-SG" sz="1600" b="1" dirty="0">
              <a:latin typeface="Arial" panose="020B0604020202020204" pitchFamily="34" charset="0"/>
              <a:cs typeface="Arial" panose="020B0604020202020204" pitchFamily="34" charset="0"/>
            </a:endParaRPr>
          </a:p>
        </p:txBody>
      </p:sp>
      <p:sp>
        <p:nvSpPr>
          <p:cNvPr id="190" name="TextBox 189"/>
          <p:cNvSpPr txBox="1"/>
          <p:nvPr/>
        </p:nvSpPr>
        <p:spPr>
          <a:xfrm rot="16200000">
            <a:off x="7255808" y="3069091"/>
            <a:ext cx="1120820"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mOsm/kg</a:t>
            </a:r>
            <a:endParaRPr lang="en-SG" sz="1600" b="1" dirty="0">
              <a:latin typeface="Arial" panose="020B0604020202020204" pitchFamily="34" charset="0"/>
              <a:cs typeface="Arial" panose="020B0604020202020204" pitchFamily="34" charset="0"/>
            </a:endParaRPr>
          </a:p>
        </p:txBody>
      </p:sp>
      <p:sp>
        <p:nvSpPr>
          <p:cNvPr id="161" name="Rectangle 160"/>
          <p:cNvSpPr/>
          <p:nvPr/>
        </p:nvSpPr>
        <p:spPr>
          <a:xfrm>
            <a:off x="9168287" y="2343959"/>
            <a:ext cx="158074" cy="1828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latin typeface="Arial" panose="020B0604020202020204" pitchFamily="34" charset="0"/>
              <a:cs typeface="Arial" panose="020B0604020202020204" pitchFamily="34" charset="0"/>
            </a:endParaRPr>
          </a:p>
        </p:txBody>
      </p:sp>
      <p:grpSp>
        <p:nvGrpSpPr>
          <p:cNvPr id="162" name="Group 161"/>
          <p:cNvGrpSpPr/>
          <p:nvPr/>
        </p:nvGrpSpPr>
        <p:grpSpPr>
          <a:xfrm>
            <a:off x="8509460" y="4198981"/>
            <a:ext cx="2103062" cy="462137"/>
            <a:chOff x="5007613" y="2817463"/>
            <a:chExt cx="2103062" cy="462137"/>
          </a:xfrm>
        </p:grpSpPr>
        <p:grpSp>
          <p:nvGrpSpPr>
            <p:cNvPr id="163" name="Group 162"/>
            <p:cNvGrpSpPr/>
            <p:nvPr/>
          </p:nvGrpSpPr>
          <p:grpSpPr>
            <a:xfrm>
              <a:off x="5942741" y="2817463"/>
              <a:ext cx="1167934" cy="452016"/>
              <a:chOff x="1687935" y="2749958"/>
              <a:chExt cx="1167934" cy="452016"/>
            </a:xfrm>
          </p:grpSpPr>
          <p:grpSp>
            <p:nvGrpSpPr>
              <p:cNvPr id="172" name="Group 171"/>
              <p:cNvGrpSpPr/>
              <p:nvPr/>
            </p:nvGrpSpPr>
            <p:grpSpPr>
              <a:xfrm>
                <a:off x="1687935" y="2749958"/>
                <a:ext cx="1167934" cy="276999"/>
                <a:chOff x="6128052" y="2749958"/>
                <a:chExt cx="1167934" cy="276999"/>
              </a:xfrm>
            </p:grpSpPr>
            <p:sp>
              <p:nvSpPr>
                <p:cNvPr id="188" name="TextBox 187"/>
                <p:cNvSpPr txBox="1"/>
                <p:nvPr/>
              </p:nvSpPr>
              <p:spPr>
                <a:xfrm>
                  <a:off x="6128052" y="2749958"/>
                  <a:ext cx="542136" cy="276999"/>
                </a:xfrm>
                <a:prstGeom prst="rect">
                  <a:avLst/>
                </a:prstGeom>
                <a:noFill/>
              </p:spPr>
              <p:txBody>
                <a:bodyPr wrap="none" rtlCol="0">
                  <a:spAutoFit/>
                </a:bodyPr>
                <a:lstStyle/>
                <a:p>
                  <a:r>
                    <a:rPr lang="de-DE" sz="1200" b="1" dirty="0"/>
                    <a:t>P[Na]</a:t>
                  </a:r>
                  <a:endParaRPr lang="en-SG" sz="1200" b="1" dirty="0"/>
                </a:p>
              </p:txBody>
            </p:sp>
            <p:sp>
              <p:nvSpPr>
                <p:cNvPr id="189" name="TextBox 188"/>
                <p:cNvSpPr txBox="1"/>
                <p:nvPr/>
              </p:nvSpPr>
              <p:spPr>
                <a:xfrm>
                  <a:off x="6624135" y="2749958"/>
                  <a:ext cx="671851" cy="276999"/>
                </a:xfrm>
                <a:prstGeom prst="rect">
                  <a:avLst/>
                </a:prstGeom>
                <a:noFill/>
              </p:spPr>
              <p:txBody>
                <a:bodyPr wrap="none" rtlCol="0">
                  <a:spAutoFit/>
                </a:bodyPr>
                <a:lstStyle/>
                <a:p>
                  <a:r>
                    <a:rPr lang="de-DE" sz="1200" b="1" dirty="0"/>
                    <a:t>P[Urea]</a:t>
                  </a:r>
                  <a:endParaRPr lang="en-SG" sz="1200" b="1" dirty="0"/>
                </a:p>
              </p:txBody>
            </p:sp>
          </p:grpSp>
          <p:sp>
            <p:nvSpPr>
              <p:cNvPr id="187" name="TextBox 186"/>
              <p:cNvSpPr txBox="1"/>
              <p:nvPr/>
            </p:nvSpPr>
            <p:spPr>
              <a:xfrm>
                <a:off x="1799604" y="2924975"/>
                <a:ext cx="950197" cy="276999"/>
              </a:xfrm>
              <a:prstGeom prst="rect">
                <a:avLst/>
              </a:prstGeom>
              <a:noFill/>
            </p:spPr>
            <p:txBody>
              <a:bodyPr wrap="none" rtlCol="0">
                <a:spAutoFit/>
              </a:bodyPr>
              <a:lstStyle/>
              <a:p>
                <a:r>
                  <a:rPr lang="de-DE" sz="1200" b="1" dirty="0"/>
                  <a:t>(PNa 2-fold)</a:t>
                </a:r>
                <a:endParaRPr lang="en-SG" sz="1200" b="1" dirty="0"/>
              </a:p>
            </p:txBody>
          </p:sp>
        </p:grpSp>
        <p:sp>
          <p:nvSpPr>
            <p:cNvPr id="169" name="TextBox 168"/>
            <p:cNvSpPr txBox="1"/>
            <p:nvPr/>
          </p:nvSpPr>
          <p:spPr>
            <a:xfrm>
              <a:off x="5007613" y="2817935"/>
              <a:ext cx="641522" cy="461665"/>
            </a:xfrm>
            <a:prstGeom prst="rect">
              <a:avLst/>
            </a:prstGeom>
            <a:noFill/>
          </p:spPr>
          <p:txBody>
            <a:bodyPr wrap="none" rtlCol="0">
              <a:spAutoFit/>
            </a:bodyPr>
            <a:lstStyle/>
            <a:p>
              <a:pPr algn="ctr"/>
              <a:r>
                <a:rPr lang="de-DE" sz="1200" b="1" dirty="0"/>
                <a:t>Plasma</a:t>
              </a:r>
            </a:p>
            <a:p>
              <a:pPr algn="ctr"/>
              <a:r>
                <a:rPr lang="de-DE" sz="1200" b="1" dirty="0"/>
                <a:t>Osm</a:t>
              </a:r>
              <a:endParaRPr lang="en-SG" sz="1200" b="1" dirty="0"/>
            </a:p>
          </p:txBody>
        </p:sp>
      </p:grpSp>
      <p:sp>
        <p:nvSpPr>
          <p:cNvPr id="193" name="TextBox 192"/>
          <p:cNvSpPr txBox="1"/>
          <p:nvPr/>
        </p:nvSpPr>
        <p:spPr>
          <a:xfrm>
            <a:off x="5406442" y="1558919"/>
            <a:ext cx="1167306" cy="553998"/>
          </a:xfrm>
          <a:prstGeom prst="rect">
            <a:avLst/>
          </a:prstGeom>
          <a:noFill/>
        </p:spPr>
        <p:txBody>
          <a:bodyPr wrap="none" rtlCol="0">
            <a:spAutoFit/>
          </a:bodyPr>
          <a:lstStyle/>
          <a:p>
            <a:pPr algn="ctr"/>
            <a:r>
              <a:rPr lang="de-DE" sz="1500" b="1" dirty="0">
                <a:latin typeface="Arial" panose="020B0604020202020204" pitchFamily="34" charset="0"/>
                <a:cs typeface="Arial" panose="020B0604020202020204" pitchFamily="34" charset="0"/>
              </a:rPr>
              <a:t>Urine</a:t>
            </a:r>
          </a:p>
          <a:p>
            <a:pPr algn="ctr"/>
            <a:r>
              <a:rPr lang="de-DE" sz="1500" b="1" dirty="0">
                <a:latin typeface="Arial" panose="020B0604020202020204" pitchFamily="34" charset="0"/>
                <a:cs typeface="Arial" panose="020B0604020202020204" pitchFamily="34" charset="0"/>
              </a:rPr>
              <a:t>Osmolality</a:t>
            </a:r>
            <a:endParaRPr lang="en-SG" sz="1500" b="1" dirty="0">
              <a:latin typeface="Arial" panose="020B0604020202020204" pitchFamily="34" charset="0"/>
              <a:cs typeface="Arial" panose="020B0604020202020204" pitchFamily="34" charset="0"/>
            </a:endParaRPr>
          </a:p>
        </p:txBody>
      </p:sp>
      <p:sp>
        <p:nvSpPr>
          <p:cNvPr id="194" name="TextBox 193"/>
          <p:cNvSpPr txBox="1"/>
          <p:nvPr/>
        </p:nvSpPr>
        <p:spPr>
          <a:xfrm>
            <a:off x="8732071" y="2322659"/>
            <a:ext cx="284052" cy="400110"/>
          </a:xfrm>
          <a:prstGeom prst="rect">
            <a:avLst/>
          </a:prstGeom>
          <a:noFill/>
        </p:spPr>
        <p:txBody>
          <a:bodyPr wrap="none" rtlCol="0">
            <a:spAutoFit/>
          </a:bodyPr>
          <a:lstStyle/>
          <a:p>
            <a:r>
              <a:rPr lang="de-DE" sz="2000" dirty="0">
                <a:solidFill>
                  <a:srgbClr val="4F81BD"/>
                </a:solidFill>
                <a:latin typeface="Arial" panose="020B0604020202020204" pitchFamily="34" charset="0"/>
                <a:cs typeface="Arial" panose="020B0604020202020204" pitchFamily="34" charset="0"/>
              </a:rPr>
              <a:t>*</a:t>
            </a:r>
            <a:endParaRPr lang="en-SG" sz="2000" dirty="0">
              <a:solidFill>
                <a:srgbClr val="4F81BD"/>
              </a:solidFill>
              <a:latin typeface="Arial" panose="020B0604020202020204" pitchFamily="34" charset="0"/>
              <a:cs typeface="Arial" panose="020B0604020202020204" pitchFamily="34" charset="0"/>
            </a:endParaRPr>
          </a:p>
        </p:txBody>
      </p:sp>
      <p:sp>
        <p:nvSpPr>
          <p:cNvPr id="195" name="TextBox 194"/>
          <p:cNvSpPr txBox="1"/>
          <p:nvPr/>
        </p:nvSpPr>
        <p:spPr>
          <a:xfrm>
            <a:off x="10200249" y="3102613"/>
            <a:ext cx="284052" cy="307777"/>
          </a:xfrm>
          <a:prstGeom prst="rect">
            <a:avLst/>
          </a:prstGeom>
          <a:noFill/>
        </p:spPr>
        <p:txBody>
          <a:bodyPr wrap="none" rtlCol="0">
            <a:spAutoFit/>
          </a:bodyPr>
          <a:lstStyle/>
          <a:p>
            <a:r>
              <a:rPr lang="en-SG" sz="1400" dirty="0">
                <a:solidFill>
                  <a:srgbClr val="4F81BD"/>
                </a:solidFill>
                <a:latin typeface="Arial" panose="020B0604020202020204" pitchFamily="34" charset="0"/>
                <a:cs typeface="Arial" panose="020B0604020202020204" pitchFamily="34" charset="0"/>
              </a:rPr>
              <a:t>‡</a:t>
            </a:r>
          </a:p>
        </p:txBody>
      </p:sp>
      <p:sp>
        <p:nvSpPr>
          <p:cNvPr id="196" name="TextBox 195"/>
          <p:cNvSpPr txBox="1"/>
          <p:nvPr/>
        </p:nvSpPr>
        <p:spPr>
          <a:xfrm>
            <a:off x="6014555" y="3138044"/>
            <a:ext cx="284052" cy="307777"/>
          </a:xfrm>
          <a:prstGeom prst="rect">
            <a:avLst/>
          </a:prstGeom>
          <a:noFill/>
        </p:spPr>
        <p:txBody>
          <a:bodyPr wrap="none" rtlCol="0">
            <a:spAutoFit/>
          </a:bodyPr>
          <a:lstStyle/>
          <a:p>
            <a:r>
              <a:rPr lang="en-SG" sz="1400" dirty="0">
                <a:solidFill>
                  <a:srgbClr val="4F81BD"/>
                </a:solidFill>
                <a:latin typeface="Arial" panose="020B0604020202020204" pitchFamily="34" charset="0"/>
                <a:cs typeface="Arial" panose="020B0604020202020204" pitchFamily="34" charset="0"/>
              </a:rPr>
              <a:t>‡</a:t>
            </a:r>
          </a:p>
        </p:txBody>
      </p:sp>
      <p:sp>
        <p:nvSpPr>
          <p:cNvPr id="197" name="TextBox 196"/>
          <p:cNvSpPr txBox="1"/>
          <p:nvPr/>
        </p:nvSpPr>
        <p:spPr>
          <a:xfrm>
            <a:off x="2998443" y="3430052"/>
            <a:ext cx="284052" cy="307777"/>
          </a:xfrm>
          <a:prstGeom prst="rect">
            <a:avLst/>
          </a:prstGeom>
          <a:noFill/>
        </p:spPr>
        <p:txBody>
          <a:bodyPr wrap="none" rtlCol="0">
            <a:spAutoFit/>
          </a:bodyPr>
          <a:lstStyle/>
          <a:p>
            <a:r>
              <a:rPr lang="en-SG" sz="1400" dirty="0">
                <a:solidFill>
                  <a:srgbClr val="4F81BD"/>
                </a:solidFill>
                <a:latin typeface="Arial" panose="020B0604020202020204" pitchFamily="34" charset="0"/>
                <a:cs typeface="Arial" panose="020B0604020202020204" pitchFamily="34" charset="0"/>
              </a:rPr>
              <a:t>‡</a:t>
            </a:r>
          </a:p>
        </p:txBody>
      </p:sp>
      <p:sp>
        <p:nvSpPr>
          <p:cNvPr id="198" name="TextBox 197"/>
          <p:cNvSpPr txBox="1"/>
          <p:nvPr/>
        </p:nvSpPr>
        <p:spPr>
          <a:xfrm>
            <a:off x="2597949" y="3432548"/>
            <a:ext cx="284052" cy="307777"/>
          </a:xfrm>
          <a:prstGeom prst="rect">
            <a:avLst/>
          </a:prstGeom>
          <a:noFill/>
        </p:spPr>
        <p:txBody>
          <a:bodyPr wrap="none" rtlCol="0">
            <a:spAutoFit/>
          </a:bodyPr>
          <a:lstStyle/>
          <a:p>
            <a:r>
              <a:rPr lang="en-SG" sz="1400" dirty="0">
                <a:solidFill>
                  <a:srgbClr val="4F81BD"/>
                </a:solidFill>
                <a:latin typeface="Arial" panose="020B0604020202020204" pitchFamily="34" charset="0"/>
                <a:cs typeface="Arial" panose="020B0604020202020204" pitchFamily="34" charset="0"/>
              </a:rPr>
              <a:t>‡</a:t>
            </a:r>
          </a:p>
        </p:txBody>
      </p:sp>
      <p:sp>
        <p:nvSpPr>
          <p:cNvPr id="199" name="TextBox 198"/>
          <p:cNvSpPr txBox="1"/>
          <p:nvPr/>
        </p:nvSpPr>
        <p:spPr>
          <a:xfrm>
            <a:off x="2206375" y="3533164"/>
            <a:ext cx="284052" cy="307777"/>
          </a:xfrm>
          <a:prstGeom prst="rect">
            <a:avLst/>
          </a:prstGeom>
          <a:noFill/>
        </p:spPr>
        <p:txBody>
          <a:bodyPr wrap="none" rtlCol="0">
            <a:spAutoFit/>
          </a:bodyPr>
          <a:lstStyle/>
          <a:p>
            <a:r>
              <a:rPr lang="en-SG" sz="1400" dirty="0">
                <a:solidFill>
                  <a:srgbClr val="4F81BD"/>
                </a:solidFill>
                <a:latin typeface="Arial" panose="020B0604020202020204" pitchFamily="34" charset="0"/>
                <a:cs typeface="Arial" panose="020B0604020202020204" pitchFamily="34" charset="0"/>
              </a:rPr>
              <a:t>‡</a:t>
            </a:r>
          </a:p>
        </p:txBody>
      </p:sp>
      <p:sp>
        <p:nvSpPr>
          <p:cNvPr id="200" name="TextBox 199"/>
          <p:cNvSpPr txBox="1"/>
          <p:nvPr/>
        </p:nvSpPr>
        <p:spPr>
          <a:xfrm>
            <a:off x="1537348" y="2347463"/>
            <a:ext cx="284052" cy="400110"/>
          </a:xfrm>
          <a:prstGeom prst="rect">
            <a:avLst/>
          </a:prstGeom>
          <a:noFill/>
        </p:spPr>
        <p:txBody>
          <a:bodyPr wrap="none" rtlCol="0">
            <a:spAutoFit/>
          </a:bodyPr>
          <a:lstStyle/>
          <a:p>
            <a:r>
              <a:rPr lang="de-DE" sz="2000" dirty="0">
                <a:solidFill>
                  <a:srgbClr val="4F81BD"/>
                </a:solidFill>
                <a:latin typeface="Arial" panose="020B0604020202020204" pitchFamily="34" charset="0"/>
                <a:cs typeface="Arial" panose="020B0604020202020204" pitchFamily="34" charset="0"/>
              </a:rPr>
              <a:t>*</a:t>
            </a:r>
            <a:endParaRPr lang="en-SG" sz="2000" dirty="0">
              <a:solidFill>
                <a:srgbClr val="4F81BD"/>
              </a:solidFill>
              <a:latin typeface="Arial" panose="020B0604020202020204" pitchFamily="34" charset="0"/>
              <a:cs typeface="Arial" panose="020B0604020202020204" pitchFamily="34" charset="0"/>
            </a:endParaRPr>
          </a:p>
        </p:txBody>
      </p:sp>
      <p:sp>
        <p:nvSpPr>
          <p:cNvPr id="201" name="TextBox 200"/>
          <p:cNvSpPr txBox="1"/>
          <p:nvPr/>
        </p:nvSpPr>
        <p:spPr>
          <a:xfrm>
            <a:off x="422008" y="5104167"/>
            <a:ext cx="11273805" cy="1200329"/>
          </a:xfrm>
          <a:prstGeom prst="rect">
            <a:avLst/>
          </a:prstGeom>
          <a:noFill/>
        </p:spPr>
        <p:txBody>
          <a:bodyPr wrap="square" rtlCol="0">
            <a:spAutoFit/>
          </a:bodyPr>
          <a:lstStyle/>
          <a:p>
            <a:pPr algn="just"/>
            <a:r>
              <a:rPr lang="en-US" sz="1200" b="1" dirty="0" smtClean="0">
                <a:latin typeface="Arial" panose="020B0604020202020204" pitchFamily="34" charset="0"/>
                <a:cs typeface="Arial" panose="020B0604020202020204" pitchFamily="34" charset="0"/>
              </a:rPr>
              <a:t>Supplemental </a:t>
            </a:r>
            <a:r>
              <a:rPr lang="en-US" sz="1200" b="1" dirty="0">
                <a:latin typeface="Arial" panose="020B0604020202020204" pitchFamily="34" charset="0"/>
                <a:cs typeface="Arial" panose="020B0604020202020204" pitchFamily="34" charset="0"/>
              </a:rPr>
              <a:t>Figure 2. </a:t>
            </a:r>
            <a:r>
              <a:rPr lang="en-US" sz="1200" dirty="0">
                <a:latin typeface="Arial" panose="020B0604020202020204" pitchFamily="34" charset="0"/>
                <a:cs typeface="Arial" panose="020B0604020202020204" pitchFamily="34" charset="0"/>
              </a:rPr>
              <a:t>Urine Volume, urine osmolyte concentrations, urine and plasma osmolality, and plasma Na</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and urea concentration in control rats (n=6, black symbols) and in rats with 5/6 renal mass reduction (n=9, </a:t>
            </a:r>
            <a:r>
              <a:rPr lang="en-US" sz="1200" dirty="0" smtClean="0">
                <a:latin typeface="Arial" panose="020B0604020202020204" pitchFamily="34" charset="0"/>
                <a:cs typeface="Arial" panose="020B0604020202020204" pitchFamily="34" charset="0"/>
              </a:rPr>
              <a:t>blue </a:t>
            </a:r>
            <a:r>
              <a:rPr lang="en-US" sz="1200" dirty="0">
                <a:latin typeface="Arial" panose="020B0604020202020204" pitchFamily="34" charset="0"/>
                <a:cs typeface="Arial" panose="020B0604020202020204" pitchFamily="34" charset="0"/>
              </a:rPr>
              <a:t>symbols) from a second experiment performed to study metabolic </a:t>
            </a:r>
            <a:r>
              <a:rPr lang="en-US" sz="1200" i="1" dirty="0">
                <a:latin typeface="Arial" panose="020B0604020202020204" pitchFamily="34" charset="0"/>
                <a:cs typeface="Arial" panose="020B0604020202020204" pitchFamily="34" charset="0"/>
              </a:rPr>
              <a:t>aestivation</a:t>
            </a:r>
            <a:r>
              <a:rPr lang="en-US" sz="1200" dirty="0">
                <a:latin typeface="Arial" panose="020B0604020202020204" pitchFamily="34" charset="0"/>
                <a:cs typeface="Arial" panose="020B0604020202020204" pitchFamily="34" charset="0"/>
              </a:rPr>
              <a:t> motifs in response to renal water loss. Note that similar to Experiment 1 </a:t>
            </a:r>
            <a:r>
              <a:rPr lang="en-US" sz="1200" dirty="0" smtClean="0">
                <a:latin typeface="Arial" panose="020B0604020202020204" pitchFamily="34" charset="0"/>
                <a:cs typeface="Arial" panose="020B0604020202020204" pitchFamily="34" charset="0"/>
              </a:rPr>
              <a:t>(Tables 1 and 2 </a:t>
            </a:r>
            <a:r>
              <a:rPr lang="en-US" sz="1200" dirty="0">
                <a:latin typeface="Arial" panose="020B0604020202020204" pitchFamily="34" charset="0"/>
                <a:cs typeface="Arial" panose="020B0604020202020204" pitchFamily="34" charset="0"/>
              </a:rPr>
              <a:t>main manuscript), experimental chronic renal failure in Experiment 2 reduced the rats‘ ability to concentrate the urine (Panels A and B). Furthermore, the resulting renal water loss predisposed the animals to dehydration with increased plasma osmolality (Panel C). Finally, the plasma marker for this predisposition to dehydration was an increase in plasma urea concentration, but </a:t>
            </a:r>
            <a:r>
              <a:rPr lang="en-US" sz="1200" dirty="0" smtClean="0">
                <a:latin typeface="Arial" panose="020B0604020202020204" pitchFamily="34" charset="0"/>
                <a:cs typeface="Arial" panose="020B0604020202020204" pitchFamily="34" charset="0"/>
              </a:rPr>
              <a:t>again not </a:t>
            </a:r>
            <a:r>
              <a:rPr lang="en-US" sz="1200" dirty="0">
                <a:latin typeface="Arial" panose="020B0604020202020204" pitchFamily="34" charset="0"/>
                <a:cs typeface="Arial" panose="020B0604020202020204" pitchFamily="34" charset="0"/>
              </a:rPr>
              <a:t>plasma Na</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concentration (Panel C). * P&lt;0.05; ‡P&lt;0.001.</a:t>
            </a:r>
          </a:p>
        </p:txBody>
      </p:sp>
    </p:spTree>
    <p:extLst>
      <p:ext uri="{BB962C8B-B14F-4D97-AF65-F5344CB8AC3E}">
        <p14:creationId xmlns:p14="http://schemas.microsoft.com/office/powerpoint/2010/main" val="2499258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6086602"/>
            <a:ext cx="12191999" cy="830997"/>
          </a:xfrm>
          <a:prstGeom prst="rect">
            <a:avLst/>
          </a:prstGeom>
          <a:noFill/>
        </p:spPr>
        <p:txBody>
          <a:bodyPr wrap="square" rtlCol="0">
            <a:spAutoFit/>
          </a:bodyPr>
          <a:lstStyle/>
          <a:p>
            <a:pPr algn="just"/>
            <a:r>
              <a:rPr lang="de-DE" sz="1200" b="1" dirty="0" smtClean="0">
                <a:latin typeface="Arial" panose="020B0604020202020204" pitchFamily="34" charset="0"/>
                <a:cs typeface="Arial" panose="020B0604020202020204" pitchFamily="34" charset="0"/>
              </a:rPr>
              <a:t>Supplemental </a:t>
            </a:r>
            <a:r>
              <a:rPr lang="de-DE" sz="1200" b="1" dirty="0">
                <a:latin typeface="Arial" panose="020B0604020202020204" pitchFamily="34" charset="0"/>
                <a:cs typeface="Arial" panose="020B0604020202020204" pitchFamily="34" charset="0"/>
              </a:rPr>
              <a:t>Figure </a:t>
            </a:r>
            <a:r>
              <a:rPr lang="de-DE" sz="1200" b="1" dirty="0" smtClean="0">
                <a:latin typeface="Arial" panose="020B0604020202020204" pitchFamily="34" charset="0"/>
                <a:cs typeface="Arial" panose="020B0604020202020204" pitchFamily="34" charset="0"/>
              </a:rPr>
              <a:t>3. </a:t>
            </a:r>
            <a:r>
              <a:rPr lang="de-DE" sz="1200" dirty="0" smtClean="0">
                <a:latin typeface="Arial" panose="020B0604020202020204" pitchFamily="34" charset="0"/>
                <a:cs typeface="Arial" panose="020B0604020202020204" pitchFamily="34" charset="0"/>
              </a:rPr>
              <a:t>Skin blood flow velocity in response to increasing body temperature (Panel A), and relationship between skin blood flow velocity and transepidermal water loss (TEWL; Panel B) in control rats (n=5) and 5/6 Nx rats (n=6). Skin blood flow in response to increasing body temperature (Panel C), and relationship between skin blood flow and transepidermal water loss  (TEWL; Panel D) in the same rats. Data expressed as average±SD and analyzed by General Linear Model for repeated meaurements (Panels A and C), or by linear regression analysis (Panels B and D).</a:t>
            </a:r>
            <a:endParaRPr lang="de-DE" sz="1200" dirty="0">
              <a:latin typeface="Arial" panose="020B0604020202020204" pitchFamily="34" charset="0"/>
              <a:cs typeface="Arial" panose="020B0604020202020204" pitchFamily="34" charset="0"/>
            </a:endParaRPr>
          </a:p>
        </p:txBody>
      </p:sp>
      <p:grpSp>
        <p:nvGrpSpPr>
          <p:cNvPr id="3" name="Group 2"/>
          <p:cNvGrpSpPr/>
          <p:nvPr/>
        </p:nvGrpSpPr>
        <p:grpSpPr>
          <a:xfrm>
            <a:off x="2571234" y="43464"/>
            <a:ext cx="2982967" cy="2953103"/>
            <a:chOff x="1179714" y="337848"/>
            <a:chExt cx="2982967" cy="2953103"/>
          </a:xfrm>
        </p:grpSpPr>
        <p:sp>
          <p:nvSpPr>
            <p:cNvPr id="9" name="TextBox 8"/>
            <p:cNvSpPr txBox="1"/>
            <p:nvPr/>
          </p:nvSpPr>
          <p:spPr>
            <a:xfrm>
              <a:off x="1935856" y="2921619"/>
              <a:ext cx="1926931" cy="369332"/>
            </a:xfrm>
            <a:prstGeom prst="rect">
              <a:avLst/>
            </a:prstGeom>
            <a:noFill/>
          </p:spPr>
          <p:txBody>
            <a:bodyPr wrap="square" rtlCol="0">
              <a:spAutoFit/>
            </a:bodyPr>
            <a:lstStyle/>
            <a:p>
              <a:r>
                <a:rPr lang="de-DE" b="1" dirty="0" smtClean="0">
                  <a:latin typeface="Arial" panose="020B0604020202020204" pitchFamily="34" charset="0"/>
                  <a:cs typeface="Arial" panose="020B0604020202020204" pitchFamily="34" charset="0"/>
                </a:rPr>
                <a:t>Body Temp (°C)</a:t>
              </a:r>
              <a:endParaRPr lang="en-SG" b="1" dirty="0">
                <a:latin typeface="Arial" panose="020B0604020202020204" pitchFamily="34" charset="0"/>
                <a:cs typeface="Arial" panose="020B0604020202020204" pitchFamily="34" charset="0"/>
              </a:endParaRPr>
            </a:p>
          </p:txBody>
        </p:sp>
        <p:sp>
          <p:nvSpPr>
            <p:cNvPr id="11" name="TextBox 10"/>
            <p:cNvSpPr txBox="1"/>
            <p:nvPr/>
          </p:nvSpPr>
          <p:spPr>
            <a:xfrm rot="16200000">
              <a:off x="1066862" y="1562927"/>
              <a:ext cx="595035" cy="369332"/>
            </a:xfrm>
            <a:prstGeom prst="rect">
              <a:avLst/>
            </a:prstGeom>
            <a:noFill/>
          </p:spPr>
          <p:txBody>
            <a:bodyPr wrap="none" rtlCol="0">
              <a:spAutoFit/>
            </a:bodyPr>
            <a:lstStyle/>
            <a:p>
              <a:pPr algn="ctr"/>
              <a:r>
                <a:rPr lang="de-DE" b="1" dirty="0" smtClean="0">
                  <a:latin typeface="Arial" panose="020B0604020202020204" pitchFamily="34" charset="0"/>
                  <a:cs typeface="Arial" panose="020B0604020202020204" pitchFamily="34" charset="0"/>
                </a:rPr>
                <a:t>kHz</a:t>
              </a:r>
              <a:endParaRPr lang="en-SG" b="1" dirty="0">
                <a:latin typeface="Arial" panose="020B0604020202020204" pitchFamily="34" charset="0"/>
                <a:cs typeface="Arial" panose="020B0604020202020204" pitchFamily="34" charset="0"/>
              </a:endParaRPr>
            </a:p>
          </p:txBody>
        </p:sp>
        <p:sp>
          <p:nvSpPr>
            <p:cNvPr id="12" name="TextBox 11"/>
            <p:cNvSpPr txBox="1"/>
            <p:nvPr/>
          </p:nvSpPr>
          <p:spPr>
            <a:xfrm>
              <a:off x="1246433" y="337848"/>
              <a:ext cx="2916248" cy="369332"/>
            </a:xfrm>
            <a:prstGeom prst="rect">
              <a:avLst/>
            </a:prstGeom>
            <a:noFill/>
          </p:spPr>
          <p:txBody>
            <a:bodyPr wrap="none" rtlCol="0">
              <a:spAutoFit/>
            </a:bodyPr>
            <a:lstStyle/>
            <a:p>
              <a:r>
                <a:rPr lang="de-DE" b="1" dirty="0" smtClean="0">
                  <a:latin typeface="Arial" panose="020B0604020202020204" pitchFamily="34" charset="0"/>
                  <a:cs typeface="Arial" panose="020B0604020202020204" pitchFamily="34" charset="0"/>
                </a:rPr>
                <a:t>Skin Blood Flow Velocity</a:t>
              </a:r>
              <a:endParaRPr lang="en-SG" b="1" dirty="0">
                <a:latin typeface="Arial" panose="020B0604020202020204" pitchFamily="34" charset="0"/>
                <a:cs typeface="Arial" panose="020B0604020202020204" pitchFamily="34" charset="0"/>
              </a:endParaRPr>
            </a:p>
          </p:txBody>
        </p:sp>
      </p:grpSp>
      <p:grpSp>
        <p:nvGrpSpPr>
          <p:cNvPr id="21" name="Group 20"/>
          <p:cNvGrpSpPr/>
          <p:nvPr/>
        </p:nvGrpSpPr>
        <p:grpSpPr>
          <a:xfrm>
            <a:off x="6024323" y="453200"/>
            <a:ext cx="3180084" cy="2544113"/>
            <a:chOff x="1358116" y="746838"/>
            <a:chExt cx="3180084" cy="2544113"/>
          </a:xfrm>
        </p:grpSpPr>
        <p:sp>
          <p:nvSpPr>
            <p:cNvPr id="22" name="TextBox 21"/>
            <p:cNvSpPr txBox="1"/>
            <p:nvPr/>
          </p:nvSpPr>
          <p:spPr>
            <a:xfrm>
              <a:off x="1553339" y="2921619"/>
              <a:ext cx="2984861" cy="369332"/>
            </a:xfrm>
            <a:prstGeom prst="rect">
              <a:avLst/>
            </a:prstGeom>
            <a:noFill/>
          </p:spPr>
          <p:txBody>
            <a:bodyPr wrap="square" rtlCol="0">
              <a:spAutoFit/>
            </a:bodyPr>
            <a:lstStyle/>
            <a:p>
              <a:r>
                <a:rPr lang="de-DE" b="1" dirty="0" smtClean="0">
                  <a:latin typeface="Arial" panose="020B0604020202020204" pitchFamily="34" charset="0"/>
                  <a:cs typeface="Arial" panose="020B0604020202020204" pitchFamily="34" charset="0"/>
                </a:rPr>
                <a:t>Skin Blood Flow Velocity</a:t>
              </a:r>
              <a:endParaRPr lang="en-SG" b="1" dirty="0">
                <a:latin typeface="Arial" panose="020B0604020202020204" pitchFamily="34" charset="0"/>
                <a:cs typeface="Arial" panose="020B0604020202020204" pitchFamily="34" charset="0"/>
              </a:endParaRPr>
            </a:p>
          </p:txBody>
        </p:sp>
        <p:sp>
          <p:nvSpPr>
            <p:cNvPr id="23" name="TextBox 22"/>
            <p:cNvSpPr txBox="1"/>
            <p:nvPr/>
          </p:nvSpPr>
          <p:spPr>
            <a:xfrm rot="16200000">
              <a:off x="542027" y="1562927"/>
              <a:ext cx="2001510" cy="369332"/>
            </a:xfrm>
            <a:prstGeom prst="rect">
              <a:avLst/>
            </a:prstGeom>
            <a:noFill/>
          </p:spPr>
          <p:txBody>
            <a:bodyPr wrap="none" rtlCol="0">
              <a:spAutoFit/>
            </a:bodyPr>
            <a:lstStyle/>
            <a:p>
              <a:pPr algn="ctr"/>
              <a:r>
                <a:rPr lang="de-DE" b="1" dirty="0" smtClean="0">
                  <a:latin typeface="Arial" panose="020B0604020202020204" pitchFamily="34" charset="0"/>
                  <a:cs typeface="Arial" panose="020B0604020202020204" pitchFamily="34" charset="0"/>
                </a:rPr>
                <a:t>TEWL (mL/m</a:t>
              </a:r>
              <a:r>
                <a:rPr lang="de-DE" b="1" baseline="30000" dirty="0" smtClean="0">
                  <a:latin typeface="Arial" panose="020B0604020202020204" pitchFamily="34" charset="0"/>
                  <a:cs typeface="Arial" panose="020B0604020202020204" pitchFamily="34" charset="0"/>
                </a:rPr>
                <a:t>2</a:t>
              </a:r>
              <a:r>
                <a:rPr lang="de-DE" b="1" dirty="0" smtClean="0">
                  <a:latin typeface="Arial" panose="020B0604020202020204" pitchFamily="34" charset="0"/>
                  <a:cs typeface="Arial" panose="020B0604020202020204" pitchFamily="34" charset="0"/>
                </a:rPr>
                <a:t>/d)</a:t>
              </a:r>
              <a:endParaRPr lang="en-SG" b="1" dirty="0">
                <a:latin typeface="Arial" panose="020B0604020202020204" pitchFamily="34" charset="0"/>
                <a:cs typeface="Arial" panose="020B0604020202020204" pitchFamily="34" charset="0"/>
              </a:endParaRPr>
            </a:p>
          </p:txBody>
        </p:sp>
      </p:grpSp>
      <p:grpSp>
        <p:nvGrpSpPr>
          <p:cNvPr id="27" name="Group 26"/>
          <p:cNvGrpSpPr/>
          <p:nvPr/>
        </p:nvGrpSpPr>
        <p:grpSpPr>
          <a:xfrm>
            <a:off x="6020608" y="3587109"/>
            <a:ext cx="2713029" cy="2522473"/>
            <a:chOff x="1358115" y="768478"/>
            <a:chExt cx="2713029" cy="2522473"/>
          </a:xfrm>
        </p:grpSpPr>
        <p:sp>
          <p:nvSpPr>
            <p:cNvPr id="28" name="TextBox 27"/>
            <p:cNvSpPr txBox="1"/>
            <p:nvPr/>
          </p:nvSpPr>
          <p:spPr>
            <a:xfrm>
              <a:off x="2096417" y="2921619"/>
              <a:ext cx="1974727" cy="369332"/>
            </a:xfrm>
            <a:prstGeom prst="rect">
              <a:avLst/>
            </a:prstGeom>
            <a:noFill/>
          </p:spPr>
          <p:txBody>
            <a:bodyPr wrap="square" rtlCol="0">
              <a:spAutoFit/>
            </a:bodyPr>
            <a:lstStyle/>
            <a:p>
              <a:r>
                <a:rPr lang="de-DE" b="1" dirty="0" smtClean="0">
                  <a:latin typeface="Arial" panose="020B0604020202020204" pitchFamily="34" charset="0"/>
                  <a:cs typeface="Arial" panose="020B0604020202020204" pitchFamily="34" charset="0"/>
                </a:rPr>
                <a:t>Skin Blood Flow</a:t>
              </a:r>
              <a:endParaRPr lang="en-SG" b="1" dirty="0">
                <a:latin typeface="Arial" panose="020B0604020202020204" pitchFamily="34" charset="0"/>
                <a:cs typeface="Arial" panose="020B0604020202020204" pitchFamily="34" charset="0"/>
              </a:endParaRPr>
            </a:p>
          </p:txBody>
        </p:sp>
        <p:sp>
          <p:nvSpPr>
            <p:cNvPr id="29" name="TextBox 28"/>
            <p:cNvSpPr txBox="1"/>
            <p:nvPr/>
          </p:nvSpPr>
          <p:spPr>
            <a:xfrm rot="16200000">
              <a:off x="563666" y="1562927"/>
              <a:ext cx="1958229" cy="369332"/>
            </a:xfrm>
            <a:prstGeom prst="rect">
              <a:avLst/>
            </a:prstGeom>
            <a:noFill/>
          </p:spPr>
          <p:txBody>
            <a:bodyPr wrap="none" rtlCol="0">
              <a:spAutoFit/>
            </a:bodyPr>
            <a:lstStyle/>
            <a:p>
              <a:pPr algn="ctr"/>
              <a:r>
                <a:rPr lang="de-DE" b="1" dirty="0">
                  <a:latin typeface="Arial" panose="020B0604020202020204" pitchFamily="34" charset="0"/>
                  <a:cs typeface="Arial" panose="020B0604020202020204" pitchFamily="34" charset="0"/>
                </a:rPr>
                <a:t>TEWL (mL/m</a:t>
              </a:r>
              <a:r>
                <a:rPr lang="de-DE" b="1" baseline="30000" dirty="0">
                  <a:latin typeface="Arial" panose="020B0604020202020204" pitchFamily="34" charset="0"/>
                  <a:cs typeface="Arial" panose="020B0604020202020204" pitchFamily="34" charset="0"/>
                </a:rPr>
                <a:t>2</a:t>
              </a:r>
              <a:r>
                <a:rPr lang="de-DE" b="1" dirty="0">
                  <a:latin typeface="Arial" panose="020B0604020202020204" pitchFamily="34" charset="0"/>
                  <a:cs typeface="Arial" panose="020B0604020202020204" pitchFamily="34" charset="0"/>
                </a:rPr>
                <a:t>/d)</a:t>
              </a:r>
              <a:endParaRPr lang="en-SG" b="1" dirty="0">
                <a:latin typeface="Arial" panose="020B0604020202020204" pitchFamily="34" charset="0"/>
                <a:cs typeface="Arial" panose="020B0604020202020204" pitchFamily="34" charset="0"/>
              </a:endParaRPr>
            </a:p>
          </p:txBody>
        </p:sp>
      </p:grpSp>
      <p:grpSp>
        <p:nvGrpSpPr>
          <p:cNvPr id="34" name="Group 33"/>
          <p:cNvGrpSpPr/>
          <p:nvPr/>
        </p:nvGrpSpPr>
        <p:grpSpPr>
          <a:xfrm>
            <a:off x="2130047" y="-149018"/>
            <a:ext cx="3940033" cy="647075"/>
            <a:chOff x="2130047" y="-131178"/>
            <a:chExt cx="3940033" cy="647075"/>
          </a:xfrm>
        </p:grpSpPr>
        <p:sp>
          <p:nvSpPr>
            <p:cNvPr id="32" name="TextBox 31"/>
            <p:cNvSpPr txBox="1"/>
            <p:nvPr/>
          </p:nvSpPr>
          <p:spPr>
            <a:xfrm>
              <a:off x="2130047" y="-131178"/>
              <a:ext cx="518091" cy="646331"/>
            </a:xfrm>
            <a:prstGeom prst="rect">
              <a:avLst/>
            </a:prstGeom>
            <a:noFill/>
          </p:spPr>
          <p:txBody>
            <a:bodyPr wrap="none" rtlCol="0">
              <a:spAutoFit/>
            </a:bodyPr>
            <a:lstStyle/>
            <a:p>
              <a:r>
                <a:rPr lang="de-DE" sz="3600" b="1" dirty="0">
                  <a:latin typeface="Arial" panose="020B0604020202020204" pitchFamily="34" charset="0"/>
                  <a:cs typeface="Arial" panose="020B0604020202020204" pitchFamily="34" charset="0"/>
                </a:rPr>
                <a:t>A</a:t>
              </a:r>
              <a:endParaRPr lang="en-SG" sz="3600" b="1" dirty="0">
                <a:latin typeface="Arial" panose="020B0604020202020204" pitchFamily="34" charset="0"/>
                <a:cs typeface="Arial" panose="020B0604020202020204" pitchFamily="34" charset="0"/>
              </a:endParaRPr>
            </a:p>
          </p:txBody>
        </p:sp>
        <p:sp>
          <p:nvSpPr>
            <p:cNvPr id="33" name="TextBox 32"/>
            <p:cNvSpPr txBox="1"/>
            <p:nvPr/>
          </p:nvSpPr>
          <p:spPr>
            <a:xfrm>
              <a:off x="5551989" y="-130434"/>
              <a:ext cx="518091" cy="646331"/>
            </a:xfrm>
            <a:prstGeom prst="rect">
              <a:avLst/>
            </a:prstGeom>
            <a:noFill/>
          </p:spPr>
          <p:txBody>
            <a:bodyPr wrap="none" rtlCol="0">
              <a:spAutoFit/>
            </a:bodyPr>
            <a:lstStyle/>
            <a:p>
              <a:r>
                <a:rPr lang="de-DE" sz="3600" b="1" dirty="0" smtClean="0">
                  <a:latin typeface="Arial" panose="020B0604020202020204" pitchFamily="34" charset="0"/>
                  <a:cs typeface="Arial" panose="020B0604020202020204" pitchFamily="34" charset="0"/>
                </a:rPr>
                <a:t>B</a:t>
              </a:r>
              <a:endParaRPr lang="en-SG" sz="3600" b="1" dirty="0">
                <a:latin typeface="Arial" panose="020B0604020202020204" pitchFamily="34" charset="0"/>
                <a:cs typeface="Arial" panose="020B0604020202020204" pitchFamily="34" charset="0"/>
              </a:endParaRPr>
            </a:p>
          </p:txBody>
        </p:sp>
      </p:grpSp>
      <p:grpSp>
        <p:nvGrpSpPr>
          <p:cNvPr id="35" name="Group 34"/>
          <p:cNvGrpSpPr/>
          <p:nvPr/>
        </p:nvGrpSpPr>
        <p:grpSpPr>
          <a:xfrm>
            <a:off x="2135255" y="2976628"/>
            <a:ext cx="3940033" cy="647075"/>
            <a:chOff x="2130047" y="-131178"/>
            <a:chExt cx="3940033" cy="647075"/>
          </a:xfrm>
        </p:grpSpPr>
        <p:sp>
          <p:nvSpPr>
            <p:cNvPr id="36" name="TextBox 35"/>
            <p:cNvSpPr txBox="1"/>
            <p:nvPr/>
          </p:nvSpPr>
          <p:spPr>
            <a:xfrm>
              <a:off x="2130047" y="-131178"/>
              <a:ext cx="518091" cy="646331"/>
            </a:xfrm>
            <a:prstGeom prst="rect">
              <a:avLst/>
            </a:prstGeom>
            <a:noFill/>
          </p:spPr>
          <p:txBody>
            <a:bodyPr wrap="none" rtlCol="0">
              <a:spAutoFit/>
            </a:bodyPr>
            <a:lstStyle/>
            <a:p>
              <a:r>
                <a:rPr lang="de-DE" sz="3600" b="1" dirty="0">
                  <a:latin typeface="Arial" panose="020B0604020202020204" pitchFamily="34" charset="0"/>
                  <a:cs typeface="Arial" panose="020B0604020202020204" pitchFamily="34" charset="0"/>
                </a:rPr>
                <a:t>C</a:t>
              </a:r>
              <a:endParaRPr lang="en-SG" sz="3600" b="1" dirty="0">
                <a:latin typeface="Arial" panose="020B0604020202020204" pitchFamily="34" charset="0"/>
                <a:cs typeface="Arial" panose="020B0604020202020204" pitchFamily="34" charset="0"/>
              </a:endParaRPr>
            </a:p>
          </p:txBody>
        </p:sp>
        <p:sp>
          <p:nvSpPr>
            <p:cNvPr id="37" name="TextBox 36"/>
            <p:cNvSpPr txBox="1"/>
            <p:nvPr/>
          </p:nvSpPr>
          <p:spPr>
            <a:xfrm>
              <a:off x="5551989" y="-130434"/>
              <a:ext cx="518091" cy="646331"/>
            </a:xfrm>
            <a:prstGeom prst="rect">
              <a:avLst/>
            </a:prstGeom>
            <a:noFill/>
          </p:spPr>
          <p:txBody>
            <a:bodyPr wrap="none" rtlCol="0">
              <a:spAutoFit/>
            </a:bodyPr>
            <a:lstStyle/>
            <a:p>
              <a:r>
                <a:rPr lang="de-DE" sz="3600" b="1" dirty="0">
                  <a:latin typeface="Arial" panose="020B0604020202020204" pitchFamily="34" charset="0"/>
                  <a:cs typeface="Arial" panose="020B0604020202020204" pitchFamily="34" charset="0"/>
                </a:rPr>
                <a:t>D</a:t>
              </a:r>
              <a:endParaRPr lang="en-SG" sz="3600" b="1" dirty="0">
                <a:latin typeface="Arial" panose="020B0604020202020204" pitchFamily="34" charset="0"/>
                <a:cs typeface="Arial" panose="020B0604020202020204" pitchFamily="34" charset="0"/>
              </a:endParaRPr>
            </a:p>
          </p:txBody>
        </p:sp>
      </p:grpSp>
      <p:sp>
        <p:nvSpPr>
          <p:cNvPr id="39" name="Rectangle 38"/>
          <p:cNvSpPr/>
          <p:nvPr/>
        </p:nvSpPr>
        <p:spPr>
          <a:xfrm>
            <a:off x="6890798" y="597704"/>
            <a:ext cx="1722404" cy="1692233"/>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2" name="Rectangle 41"/>
          <p:cNvSpPr/>
          <p:nvPr/>
        </p:nvSpPr>
        <p:spPr>
          <a:xfrm>
            <a:off x="6890798" y="3711857"/>
            <a:ext cx="1722404" cy="1692233"/>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3" name="Rectangle 42"/>
          <p:cNvSpPr/>
          <p:nvPr/>
        </p:nvSpPr>
        <p:spPr>
          <a:xfrm>
            <a:off x="3430207" y="598455"/>
            <a:ext cx="1722404" cy="1692233"/>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4" name="Rectangle 43"/>
          <p:cNvSpPr/>
          <p:nvPr/>
        </p:nvSpPr>
        <p:spPr>
          <a:xfrm>
            <a:off x="3430207" y="3712608"/>
            <a:ext cx="1722404" cy="1692233"/>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graphicFrame>
        <p:nvGraphicFramePr>
          <p:cNvPr id="5" name="Object 4"/>
          <p:cNvGraphicFramePr>
            <a:graphicFrameLocks noChangeAspect="1"/>
          </p:cNvGraphicFramePr>
          <p:nvPr>
            <p:extLst>
              <p:ext uri="{D42A27DB-BD31-4B8C-83A1-F6EECF244321}">
                <p14:modId xmlns:p14="http://schemas.microsoft.com/office/powerpoint/2010/main" val="1585610756"/>
              </p:ext>
            </p:extLst>
          </p:nvPr>
        </p:nvGraphicFramePr>
        <p:xfrm>
          <a:off x="6108192" y="320040"/>
          <a:ext cx="3101472" cy="2389536"/>
        </p:xfrm>
        <a:graphic>
          <a:graphicData uri="http://schemas.openxmlformats.org/presentationml/2006/ole">
            <mc:AlternateContent xmlns:mc="http://schemas.openxmlformats.org/markup-compatibility/2006">
              <mc:Choice xmlns:v="urn:schemas-microsoft-com:vml" Requires="v">
                <p:oleObj spid="_x0000_s2262" name="Graph" r:id="rId3" imgW="3876840" imgH="2986920" progId="Origin50.Graph">
                  <p:embed/>
                </p:oleObj>
              </mc:Choice>
              <mc:Fallback>
                <p:oleObj name="Graph" r:id="rId3" imgW="3876840" imgH="2986920" progId="Origin50.Graph">
                  <p:embed/>
                  <p:pic>
                    <p:nvPicPr>
                      <p:cNvPr id="0" name=""/>
                      <p:cNvPicPr/>
                      <p:nvPr/>
                    </p:nvPicPr>
                    <p:blipFill>
                      <a:blip r:embed="rId4"/>
                      <a:stretch>
                        <a:fillRect/>
                      </a:stretch>
                    </p:blipFill>
                    <p:spPr>
                      <a:xfrm>
                        <a:off x="6108192" y="320040"/>
                        <a:ext cx="3101472" cy="2389536"/>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4111706898"/>
              </p:ext>
            </p:extLst>
          </p:nvPr>
        </p:nvGraphicFramePr>
        <p:xfrm>
          <a:off x="6108192" y="3429000"/>
          <a:ext cx="3101472" cy="2389536"/>
        </p:xfrm>
        <a:graphic>
          <a:graphicData uri="http://schemas.openxmlformats.org/presentationml/2006/ole">
            <mc:AlternateContent xmlns:mc="http://schemas.openxmlformats.org/markup-compatibility/2006">
              <mc:Choice xmlns:v="urn:schemas-microsoft-com:vml" Requires="v">
                <p:oleObj spid="_x0000_s2263" name="Graph" r:id="rId5" imgW="3876840" imgH="2986920" progId="Origin50.Graph">
                  <p:embed/>
                </p:oleObj>
              </mc:Choice>
              <mc:Fallback>
                <p:oleObj name="Graph" r:id="rId5" imgW="3876840" imgH="2986920" progId="Origin50.Graph">
                  <p:embed/>
                  <p:pic>
                    <p:nvPicPr>
                      <p:cNvPr id="0" name=""/>
                      <p:cNvPicPr/>
                      <p:nvPr/>
                    </p:nvPicPr>
                    <p:blipFill>
                      <a:blip r:embed="rId6"/>
                      <a:stretch>
                        <a:fillRect/>
                      </a:stretch>
                    </p:blipFill>
                    <p:spPr>
                      <a:xfrm>
                        <a:off x="6108192" y="3429000"/>
                        <a:ext cx="3101472" cy="2389536"/>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832052811"/>
              </p:ext>
            </p:extLst>
          </p:nvPr>
        </p:nvGraphicFramePr>
        <p:xfrm>
          <a:off x="2660904" y="3429000"/>
          <a:ext cx="3101472" cy="2389536"/>
        </p:xfrm>
        <a:graphic>
          <a:graphicData uri="http://schemas.openxmlformats.org/presentationml/2006/ole">
            <mc:AlternateContent xmlns:mc="http://schemas.openxmlformats.org/markup-compatibility/2006">
              <mc:Choice xmlns:v="urn:schemas-microsoft-com:vml" Requires="v">
                <p:oleObj spid="_x0000_s2264" name="Graph" r:id="rId7" imgW="3876840" imgH="2986920" progId="Origin50.Graph">
                  <p:embed/>
                </p:oleObj>
              </mc:Choice>
              <mc:Fallback>
                <p:oleObj name="Graph" r:id="rId7" imgW="3876840" imgH="2986920" progId="Origin50.Graph">
                  <p:embed/>
                  <p:pic>
                    <p:nvPicPr>
                      <p:cNvPr id="0" name=""/>
                      <p:cNvPicPr/>
                      <p:nvPr/>
                    </p:nvPicPr>
                    <p:blipFill>
                      <a:blip r:embed="rId8"/>
                      <a:stretch>
                        <a:fillRect/>
                      </a:stretch>
                    </p:blipFill>
                    <p:spPr>
                      <a:xfrm>
                        <a:off x="2660904" y="3429000"/>
                        <a:ext cx="3101472" cy="2389536"/>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3837924682"/>
              </p:ext>
            </p:extLst>
          </p:nvPr>
        </p:nvGraphicFramePr>
        <p:xfrm>
          <a:off x="2651760" y="320040"/>
          <a:ext cx="3101472" cy="2389536"/>
        </p:xfrm>
        <a:graphic>
          <a:graphicData uri="http://schemas.openxmlformats.org/presentationml/2006/ole">
            <mc:AlternateContent xmlns:mc="http://schemas.openxmlformats.org/markup-compatibility/2006">
              <mc:Choice xmlns:v="urn:schemas-microsoft-com:vml" Requires="v">
                <p:oleObj spid="_x0000_s2265" name="Graph" r:id="rId9" imgW="3876840" imgH="2986920" progId="Origin50.Graph">
                  <p:embed/>
                </p:oleObj>
              </mc:Choice>
              <mc:Fallback>
                <p:oleObj name="Graph" r:id="rId9" imgW="3876840" imgH="2986920" progId="Origin50.Graph">
                  <p:embed/>
                  <p:pic>
                    <p:nvPicPr>
                      <p:cNvPr id="0" name=""/>
                      <p:cNvPicPr/>
                      <p:nvPr/>
                    </p:nvPicPr>
                    <p:blipFill>
                      <a:blip r:embed="rId10"/>
                      <a:stretch>
                        <a:fillRect/>
                      </a:stretch>
                    </p:blipFill>
                    <p:spPr>
                      <a:xfrm>
                        <a:off x="2651760" y="320040"/>
                        <a:ext cx="3101472" cy="2389536"/>
                      </a:xfrm>
                      <a:prstGeom prst="rect">
                        <a:avLst/>
                      </a:prstGeom>
                    </p:spPr>
                  </p:pic>
                </p:oleObj>
              </mc:Fallback>
            </mc:AlternateContent>
          </a:graphicData>
        </a:graphic>
      </p:graphicFrame>
      <p:sp>
        <p:nvSpPr>
          <p:cNvPr id="30" name="TextBox 29"/>
          <p:cNvSpPr txBox="1"/>
          <p:nvPr/>
        </p:nvSpPr>
        <p:spPr>
          <a:xfrm>
            <a:off x="3323662" y="5739504"/>
            <a:ext cx="1926931" cy="369332"/>
          </a:xfrm>
          <a:prstGeom prst="rect">
            <a:avLst/>
          </a:prstGeom>
          <a:noFill/>
        </p:spPr>
        <p:txBody>
          <a:bodyPr wrap="square" rtlCol="0">
            <a:spAutoFit/>
          </a:bodyPr>
          <a:lstStyle/>
          <a:p>
            <a:r>
              <a:rPr lang="de-DE" b="1" dirty="0" smtClean="0">
                <a:latin typeface="Arial" panose="020B0604020202020204" pitchFamily="34" charset="0"/>
                <a:cs typeface="Arial" panose="020B0604020202020204" pitchFamily="34" charset="0"/>
              </a:rPr>
              <a:t>Body Temp (°C)</a:t>
            </a:r>
            <a:endParaRPr lang="en-SG" b="1" dirty="0">
              <a:latin typeface="Arial" panose="020B0604020202020204" pitchFamily="34" charset="0"/>
              <a:cs typeface="Arial" panose="020B0604020202020204" pitchFamily="34" charset="0"/>
            </a:endParaRPr>
          </a:p>
        </p:txBody>
      </p:sp>
      <p:sp>
        <p:nvSpPr>
          <p:cNvPr id="31" name="TextBox 30"/>
          <p:cNvSpPr txBox="1"/>
          <p:nvPr/>
        </p:nvSpPr>
        <p:spPr>
          <a:xfrm rot="16200000">
            <a:off x="1954531" y="4380812"/>
            <a:ext cx="1595309" cy="369332"/>
          </a:xfrm>
          <a:prstGeom prst="rect">
            <a:avLst/>
          </a:prstGeom>
          <a:noFill/>
        </p:spPr>
        <p:txBody>
          <a:bodyPr wrap="none" rtlCol="0">
            <a:spAutoFit/>
          </a:bodyPr>
          <a:lstStyle/>
          <a:p>
            <a:pPr algn="ctr"/>
            <a:r>
              <a:rPr lang="de-DE" b="1" dirty="0" smtClean="0">
                <a:latin typeface="Arial" panose="020B0604020202020204" pitchFamily="34" charset="0"/>
                <a:cs typeface="Arial" panose="020B0604020202020204" pitchFamily="34" charset="0"/>
              </a:rPr>
              <a:t>mL/min/100g</a:t>
            </a:r>
            <a:endParaRPr lang="en-SG"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1784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185030" y="593345"/>
            <a:ext cx="2225541" cy="2251504"/>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6" name="Rectangle 15"/>
          <p:cNvSpPr/>
          <p:nvPr/>
        </p:nvSpPr>
        <p:spPr>
          <a:xfrm>
            <a:off x="7218053" y="593345"/>
            <a:ext cx="2225541" cy="2251504"/>
          </a:xfrm>
          <a:prstGeom prst="rect">
            <a:avLst/>
          </a:prstGeom>
          <a:solidFill>
            <a:srgbClr val="FEF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0" name="TextBox 9"/>
          <p:cNvSpPr txBox="1"/>
          <p:nvPr/>
        </p:nvSpPr>
        <p:spPr>
          <a:xfrm>
            <a:off x="110952" y="3931709"/>
            <a:ext cx="11956067" cy="2492990"/>
          </a:xfrm>
          <a:prstGeom prst="rect">
            <a:avLst/>
          </a:prstGeom>
          <a:noFill/>
        </p:spPr>
        <p:txBody>
          <a:bodyPr wrap="square" rtlCol="0">
            <a:spAutoFit/>
          </a:bodyPr>
          <a:lstStyle/>
          <a:p>
            <a:pPr algn="just"/>
            <a:r>
              <a:rPr lang="en-US" sz="1200" b="1" dirty="0" smtClean="0">
                <a:latin typeface="Arial" panose="020B0604020202020204" pitchFamily="34" charset="0"/>
                <a:cs typeface="Arial" panose="020B0604020202020204" pitchFamily="34" charset="0"/>
              </a:rPr>
              <a:t>Supplemental Figure 4. </a:t>
            </a:r>
            <a:r>
              <a:rPr lang="en-US" sz="1200" i="1" dirty="0" smtClean="0">
                <a:latin typeface="Arial" panose="020B0604020202020204" pitchFamily="34" charset="0"/>
                <a:cs typeface="Arial" panose="020B0604020202020204" pitchFamily="34" charset="0"/>
              </a:rPr>
              <a:t>Panel A.</a:t>
            </a:r>
            <a:r>
              <a:rPr lang="en-US" sz="1200" dirty="0" smtClean="0">
                <a:latin typeface="Arial" panose="020B0604020202020204" pitchFamily="34" charset="0"/>
                <a:cs typeface="Arial" panose="020B0604020202020204" pitchFamily="34" charset="0"/>
              </a:rPr>
              <a:t> Association between mean arterial blood pressure (MAP) level and 2-fold 24-h Na</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excretion in the urine (2UNaV) in the same control and 5/6 </a:t>
            </a:r>
            <a:r>
              <a:rPr lang="en-US" sz="1200" dirty="0" err="1" smtClean="0">
                <a:latin typeface="Arial" panose="020B0604020202020204" pitchFamily="34" charset="0"/>
                <a:cs typeface="Arial" panose="020B0604020202020204" pitchFamily="34" charset="0"/>
              </a:rPr>
              <a:t>Nx</a:t>
            </a:r>
            <a:r>
              <a:rPr lang="en-US" sz="1200" dirty="0" smtClean="0">
                <a:latin typeface="Arial" panose="020B0604020202020204" pitchFamily="34" charset="0"/>
                <a:cs typeface="Arial" panose="020B0604020202020204" pitchFamily="34" charset="0"/>
              </a:rPr>
              <a:t> rats from </a:t>
            </a:r>
            <a:r>
              <a:rPr lang="en-US" sz="1200" i="1" dirty="0" smtClean="0">
                <a:latin typeface="Arial" panose="020B0604020202020204" pitchFamily="34" charset="0"/>
                <a:cs typeface="Arial" panose="020B0604020202020204" pitchFamily="34" charset="0"/>
              </a:rPr>
              <a:t>Fig. 1</a:t>
            </a:r>
            <a:r>
              <a:rPr lang="en-US" sz="1200" dirty="0" smtClean="0">
                <a:latin typeface="Arial" panose="020B0604020202020204" pitchFamily="34" charset="0"/>
                <a:cs typeface="Arial" panose="020B0604020202020204" pitchFamily="34" charset="0"/>
              </a:rPr>
              <a:t>. Same level of Na</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excretion occurs in control and 5/6 </a:t>
            </a:r>
            <a:r>
              <a:rPr lang="en-US" sz="1200" dirty="0" err="1" smtClean="0">
                <a:latin typeface="Arial" panose="020B0604020202020204" pitchFamily="34" charset="0"/>
                <a:cs typeface="Arial" panose="020B0604020202020204" pitchFamily="34" charset="0"/>
              </a:rPr>
              <a:t>Nx</a:t>
            </a:r>
            <a:r>
              <a:rPr lang="en-US" sz="1200" dirty="0" smtClean="0">
                <a:latin typeface="Arial" panose="020B0604020202020204" pitchFamily="34" charset="0"/>
                <a:cs typeface="Arial" panose="020B0604020202020204" pitchFamily="34" charset="0"/>
              </a:rPr>
              <a:t> rats, albeit at a higher blood pressure level. This „rightward shift“ in the association between blood pressure and urine Na</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excretion is often interpreted as a successful body response to correct an underlying deficit in renal Na</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and water excretion by means of „pressure </a:t>
            </a:r>
            <a:r>
              <a:rPr lang="en-US" sz="1200" dirty="0" err="1" smtClean="0">
                <a:latin typeface="Arial" panose="020B0604020202020204" pitchFamily="34" charset="0"/>
                <a:cs typeface="Arial" panose="020B0604020202020204" pitchFamily="34" charset="0"/>
              </a:rPr>
              <a:t>natriuresis</a:t>
            </a:r>
            <a:r>
              <a:rPr lang="en-US" sz="1200" dirty="0" smtClean="0">
                <a:latin typeface="Arial" panose="020B0604020202020204" pitchFamily="34" charset="0"/>
                <a:cs typeface="Arial" panose="020B0604020202020204" pitchFamily="34" charset="0"/>
              </a:rPr>
              <a:t>“. This theory, however, is based on the assumption that blood pressure-driven improvement of renal sodium excretion will in parallel improve a renal water excretion deficit, based on the assumption that all changes that </a:t>
            </a:r>
            <a:r>
              <a:rPr lang="en-US" sz="1200" i="1" dirty="0" smtClean="0">
                <a:latin typeface="Arial" panose="020B0604020202020204" pitchFamily="34" charset="0"/>
                <a:cs typeface="Arial" panose="020B0604020202020204" pitchFamily="34" charset="0"/>
              </a:rPr>
              <a:t>“</a:t>
            </a:r>
            <a:r>
              <a:rPr lang="en-SG" sz="1200" i="1" dirty="0" smtClean="0">
                <a:latin typeface="Arial" panose="020B0604020202020204" pitchFamily="34" charset="0"/>
                <a:cs typeface="Arial" panose="020B0604020202020204" pitchFamily="34" charset="0"/>
              </a:rPr>
              <a:t>alter </a:t>
            </a:r>
            <a:r>
              <a:rPr lang="en-SG" sz="1200" i="1" dirty="0">
                <a:latin typeface="Arial" panose="020B0604020202020204" pitchFamily="34" charset="0"/>
                <a:cs typeface="Arial" panose="020B0604020202020204" pitchFamily="34" charset="0"/>
              </a:rPr>
              <a:t>fluid volume, especially extracellular fluid volume, cause parallel and almost proportional changes in body sodium at the same </a:t>
            </a:r>
            <a:r>
              <a:rPr lang="en-SG" sz="1200" i="1" dirty="0" smtClean="0">
                <a:latin typeface="Arial" panose="020B0604020202020204" pitchFamily="34" charset="0"/>
                <a:cs typeface="Arial" panose="020B0604020202020204" pitchFamily="34" charset="0"/>
              </a:rPr>
              <a:t>time”</a:t>
            </a:r>
            <a:r>
              <a:rPr lang="en-SG" sz="1200" dirty="0" smtClean="0">
                <a:latin typeface="Arial" panose="020B0604020202020204" pitchFamily="34" charset="0"/>
                <a:cs typeface="Arial" panose="020B0604020202020204" pitchFamily="34" charset="0"/>
              </a:rPr>
              <a:t> (Reference 3). We therefore next plot in analogy the relationship MAP and urine volume formation. </a:t>
            </a:r>
            <a:r>
              <a:rPr lang="en-SG" sz="1200" i="1" dirty="0" smtClean="0">
                <a:latin typeface="Arial" panose="020B0604020202020204" pitchFamily="34" charset="0"/>
                <a:cs typeface="Arial" panose="020B0604020202020204" pitchFamily="34" charset="0"/>
              </a:rPr>
              <a:t>Panel B.</a:t>
            </a:r>
            <a:r>
              <a:rPr lang="en-SG" sz="120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Association </a:t>
            </a:r>
            <a:r>
              <a:rPr lang="en-US" sz="1200" dirty="0">
                <a:latin typeface="Arial" panose="020B0604020202020204" pitchFamily="34" charset="0"/>
                <a:cs typeface="Arial" panose="020B0604020202020204" pitchFamily="34" charset="0"/>
              </a:rPr>
              <a:t>between MAP and 24-h urine volume in the same rats. The arterial hypertension in 5/6 </a:t>
            </a:r>
            <a:r>
              <a:rPr lang="en-US" sz="1200" dirty="0" err="1">
                <a:latin typeface="Arial" panose="020B0604020202020204" pitchFamily="34" charset="0"/>
                <a:cs typeface="Arial" panose="020B0604020202020204" pitchFamily="34" charset="0"/>
              </a:rPr>
              <a:t>Nx</a:t>
            </a:r>
            <a:r>
              <a:rPr lang="en-US" sz="1200" dirty="0">
                <a:latin typeface="Arial" panose="020B0604020202020204" pitchFamily="34" charset="0"/>
                <a:cs typeface="Arial" panose="020B0604020202020204" pitchFamily="34" charset="0"/>
              </a:rPr>
              <a:t> rats occurs at higher urine </a:t>
            </a:r>
            <a:r>
              <a:rPr lang="en-US" sz="1200" dirty="0" smtClean="0">
                <a:latin typeface="Arial" panose="020B0604020202020204" pitchFamily="34" charset="0"/>
                <a:cs typeface="Arial" panose="020B0604020202020204" pitchFamily="34" charset="0"/>
              </a:rPr>
              <a:t>volumes, because the arterial hypertension develops in an organism with renal water loss due to a loss in the ability to concentrate the urine (Fig. 1 main manuscript), which predisposes the animal to renal water loss at appropriate sodium excretion.</a:t>
            </a:r>
          </a:p>
          <a:p>
            <a:pPr algn="just"/>
            <a:endParaRPr lang="en-US" sz="1200" dirty="0">
              <a:latin typeface="Arial" panose="020B0604020202020204" pitchFamily="34" charset="0"/>
              <a:cs typeface="Arial" panose="020B0604020202020204" pitchFamily="34" charset="0"/>
            </a:endParaRPr>
          </a:p>
          <a:p>
            <a:pPr algn="just"/>
            <a:r>
              <a:rPr lang="en-US" sz="1200" dirty="0" smtClean="0">
                <a:latin typeface="Arial" panose="020B0604020202020204" pitchFamily="34" charset="0"/>
                <a:cs typeface="Arial" panose="020B0604020202020204" pitchFamily="34" charset="0"/>
              </a:rPr>
              <a:t>We conclude that it is difficult to explain the hypertension in 5/6 </a:t>
            </a:r>
            <a:r>
              <a:rPr lang="en-US" sz="1200" dirty="0" err="1" smtClean="0">
                <a:latin typeface="Arial" panose="020B0604020202020204" pitchFamily="34" charset="0"/>
                <a:cs typeface="Arial" panose="020B0604020202020204" pitchFamily="34" charset="0"/>
              </a:rPr>
              <a:t>Nx</a:t>
            </a:r>
            <a:r>
              <a:rPr lang="en-US" sz="1200" dirty="0" smtClean="0">
                <a:latin typeface="Arial" panose="020B0604020202020204" pitchFamily="34" charset="0"/>
                <a:cs typeface="Arial" panose="020B0604020202020204" pitchFamily="34" charset="0"/>
              </a:rPr>
              <a:t> rats by blood pressure-driven diuresis secondary to pressure </a:t>
            </a:r>
            <a:r>
              <a:rPr lang="en-US" sz="1200" dirty="0" err="1" smtClean="0">
                <a:latin typeface="Arial" panose="020B0604020202020204" pitchFamily="34" charset="0"/>
                <a:cs typeface="Arial" panose="020B0604020202020204" pitchFamily="34" charset="0"/>
              </a:rPr>
              <a:t>natriuresis</a:t>
            </a:r>
            <a:r>
              <a:rPr lang="en-US" sz="1200" dirty="0" smtClean="0">
                <a:latin typeface="Arial" panose="020B0604020202020204" pitchFamily="34" charset="0"/>
                <a:cs typeface="Arial" panose="020B0604020202020204" pitchFamily="34" charset="0"/>
              </a:rPr>
              <a:t>. Our data instead suggest that the animals rely on potent adaptive-physiological </a:t>
            </a:r>
            <a:r>
              <a:rPr lang="en-US" sz="1200" dirty="0" err="1" smtClean="0">
                <a:latin typeface="Arial" panose="020B0604020202020204" pitchFamily="34" charset="0"/>
                <a:cs typeface="Arial" panose="020B0604020202020204" pitchFamily="34" charset="0"/>
              </a:rPr>
              <a:t>extrarenal</a:t>
            </a:r>
            <a:r>
              <a:rPr lang="en-US" sz="1200" dirty="0" smtClean="0">
                <a:latin typeface="Arial" panose="020B0604020202020204" pitchFamily="34" charset="0"/>
                <a:cs typeface="Arial" panose="020B0604020202020204" pitchFamily="34" charset="0"/>
              </a:rPr>
              <a:t> water conservation mechanisms that are designed to prevent dehydration, which successfully stabilize body water content despite significant renal water loss (see Figures 3, 4, 5 main manuscript). In contrast, pressure </a:t>
            </a:r>
            <a:r>
              <a:rPr lang="en-US" sz="1200" dirty="0" err="1" smtClean="0">
                <a:latin typeface="Arial" panose="020B0604020202020204" pitchFamily="34" charset="0"/>
                <a:cs typeface="Arial" panose="020B0604020202020204" pitchFamily="34" charset="0"/>
              </a:rPr>
              <a:t>natriuresis</a:t>
            </a:r>
            <a:r>
              <a:rPr lang="en-US" sz="1200" dirty="0" smtClean="0">
                <a:latin typeface="Arial" panose="020B0604020202020204" pitchFamily="34" charset="0"/>
                <a:cs typeface="Arial" panose="020B0604020202020204" pitchFamily="34" charset="0"/>
              </a:rPr>
              <a:t>, which improves the ability of the kidneys to excrete salt and water, is an adaptive-physiological response that is designed to prevent </a:t>
            </a:r>
            <a:r>
              <a:rPr lang="en-US" sz="1200" dirty="0" err="1" smtClean="0">
                <a:latin typeface="Arial" panose="020B0604020202020204" pitchFamily="34" charset="0"/>
                <a:cs typeface="Arial" panose="020B0604020202020204" pitchFamily="34" charset="0"/>
              </a:rPr>
              <a:t>overhydration</a:t>
            </a:r>
            <a:r>
              <a:rPr lang="en-US" sz="1200" dirty="0" smtClean="0">
                <a:latin typeface="Arial" panose="020B0604020202020204" pitchFamily="34" charset="0"/>
                <a:cs typeface="Arial" panose="020B0604020202020204" pitchFamily="34" charset="0"/>
              </a:rPr>
              <a:t>.</a:t>
            </a:r>
          </a:p>
        </p:txBody>
      </p:sp>
      <p:grpSp>
        <p:nvGrpSpPr>
          <p:cNvPr id="81" name="Group 80"/>
          <p:cNvGrpSpPr/>
          <p:nvPr/>
        </p:nvGrpSpPr>
        <p:grpSpPr>
          <a:xfrm>
            <a:off x="1855825" y="-81701"/>
            <a:ext cx="4360780" cy="584775"/>
            <a:chOff x="120306" y="-100298"/>
            <a:chExt cx="4360780" cy="584775"/>
          </a:xfrm>
        </p:grpSpPr>
        <p:sp>
          <p:nvSpPr>
            <p:cNvPr id="38" name="TextBox 37"/>
            <p:cNvSpPr txBox="1"/>
            <p:nvPr/>
          </p:nvSpPr>
          <p:spPr>
            <a:xfrm>
              <a:off x="120306" y="-100298"/>
              <a:ext cx="433132" cy="584775"/>
            </a:xfrm>
            <a:prstGeom prst="rect">
              <a:avLst/>
            </a:prstGeom>
            <a:noFill/>
          </p:spPr>
          <p:txBody>
            <a:bodyPr wrap="none" rtlCol="0">
              <a:spAutoFit/>
            </a:bodyPr>
            <a:lstStyle/>
            <a:p>
              <a:r>
                <a:rPr lang="de-DE" sz="3200" b="1" dirty="0"/>
                <a:t>A</a:t>
              </a:r>
              <a:endParaRPr lang="en-SG" sz="3200" b="1" dirty="0"/>
            </a:p>
          </p:txBody>
        </p:sp>
        <p:sp>
          <p:nvSpPr>
            <p:cNvPr id="39" name="TextBox 38"/>
            <p:cNvSpPr txBox="1"/>
            <p:nvPr/>
          </p:nvSpPr>
          <p:spPr>
            <a:xfrm>
              <a:off x="4065588" y="-100298"/>
              <a:ext cx="415498" cy="584775"/>
            </a:xfrm>
            <a:prstGeom prst="rect">
              <a:avLst/>
            </a:prstGeom>
            <a:noFill/>
          </p:spPr>
          <p:txBody>
            <a:bodyPr wrap="none" rtlCol="0">
              <a:spAutoFit/>
            </a:bodyPr>
            <a:lstStyle/>
            <a:p>
              <a:r>
                <a:rPr lang="de-DE" sz="3200" b="1" dirty="0"/>
                <a:t>B</a:t>
              </a:r>
              <a:endParaRPr lang="en-SG" sz="3200" b="1" dirty="0"/>
            </a:p>
          </p:txBody>
        </p:sp>
      </p:grpSp>
      <p:sp>
        <p:nvSpPr>
          <p:cNvPr id="11" name="TextBox 10"/>
          <p:cNvSpPr txBox="1"/>
          <p:nvPr/>
        </p:nvSpPr>
        <p:spPr>
          <a:xfrm>
            <a:off x="3368487" y="3257669"/>
            <a:ext cx="1789464" cy="400110"/>
          </a:xfrm>
          <a:prstGeom prst="rect">
            <a:avLst/>
          </a:prstGeom>
          <a:noFill/>
        </p:spPr>
        <p:txBody>
          <a:bodyPr wrap="none" rtlCol="0">
            <a:spAutoFit/>
          </a:bodyPr>
          <a:lstStyle/>
          <a:p>
            <a:r>
              <a:rPr lang="de-DE" sz="2000" b="1" dirty="0">
                <a:latin typeface="Arial" panose="020B0604020202020204" pitchFamily="34" charset="0"/>
                <a:cs typeface="Arial" panose="020B0604020202020204" pitchFamily="34" charset="0"/>
              </a:rPr>
              <a:t>MAP (mmHg)</a:t>
            </a:r>
            <a:endParaRPr lang="en-SG" sz="2000" b="1" dirty="0">
              <a:latin typeface="Arial" panose="020B0604020202020204" pitchFamily="34" charset="0"/>
              <a:cs typeface="Arial" panose="020B0604020202020204" pitchFamily="34" charset="0"/>
            </a:endParaRPr>
          </a:p>
        </p:txBody>
      </p:sp>
      <p:sp>
        <p:nvSpPr>
          <p:cNvPr id="12" name="TextBox 11"/>
          <p:cNvSpPr txBox="1"/>
          <p:nvPr/>
        </p:nvSpPr>
        <p:spPr>
          <a:xfrm>
            <a:off x="7481326" y="3255688"/>
            <a:ext cx="1789464" cy="400110"/>
          </a:xfrm>
          <a:prstGeom prst="rect">
            <a:avLst/>
          </a:prstGeom>
          <a:noFill/>
        </p:spPr>
        <p:txBody>
          <a:bodyPr wrap="none" rtlCol="0">
            <a:spAutoFit/>
          </a:bodyPr>
          <a:lstStyle/>
          <a:p>
            <a:r>
              <a:rPr lang="de-DE" sz="2000" b="1" dirty="0">
                <a:latin typeface="Arial" panose="020B0604020202020204" pitchFamily="34" charset="0"/>
                <a:cs typeface="Arial" panose="020B0604020202020204" pitchFamily="34" charset="0"/>
              </a:rPr>
              <a:t>MAP (mmHg)</a:t>
            </a:r>
            <a:endParaRPr lang="en-SG" sz="2000" b="1" dirty="0">
              <a:latin typeface="Arial" panose="020B0604020202020204" pitchFamily="34" charset="0"/>
              <a:cs typeface="Arial" panose="020B0604020202020204" pitchFamily="34" charset="0"/>
            </a:endParaRPr>
          </a:p>
        </p:txBody>
      </p:sp>
      <p:sp>
        <p:nvSpPr>
          <p:cNvPr id="13" name="TextBox 12"/>
          <p:cNvSpPr txBox="1"/>
          <p:nvPr/>
        </p:nvSpPr>
        <p:spPr>
          <a:xfrm rot="16200000">
            <a:off x="1582304" y="1394950"/>
            <a:ext cx="1635384" cy="707886"/>
          </a:xfrm>
          <a:prstGeom prst="rect">
            <a:avLst/>
          </a:prstGeom>
          <a:noFill/>
        </p:spPr>
        <p:txBody>
          <a:bodyPr wrap="none" rtlCol="0">
            <a:spAutoFit/>
          </a:bodyPr>
          <a:lstStyle/>
          <a:p>
            <a:pPr algn="ctr"/>
            <a:r>
              <a:rPr lang="de-DE" sz="2000" b="1" dirty="0">
                <a:latin typeface="Arial" panose="020B0604020202020204" pitchFamily="34" charset="0"/>
                <a:cs typeface="Arial" panose="020B0604020202020204" pitchFamily="34" charset="0"/>
              </a:rPr>
              <a:t>2UNaV</a:t>
            </a:r>
          </a:p>
          <a:p>
            <a:pPr algn="ctr"/>
            <a:r>
              <a:rPr lang="de-DE" sz="2000" b="1" dirty="0">
                <a:latin typeface="Arial" panose="020B0604020202020204" pitchFamily="34" charset="0"/>
                <a:cs typeface="Arial" panose="020B0604020202020204" pitchFamily="34" charset="0"/>
              </a:rPr>
              <a:t>(mmol/kg/d)</a:t>
            </a:r>
            <a:endParaRPr lang="en-SG" sz="2000" b="1" dirty="0">
              <a:latin typeface="Arial" panose="020B0604020202020204" pitchFamily="34" charset="0"/>
              <a:cs typeface="Arial" panose="020B0604020202020204" pitchFamily="34" charset="0"/>
            </a:endParaRPr>
          </a:p>
        </p:txBody>
      </p:sp>
      <p:sp>
        <p:nvSpPr>
          <p:cNvPr id="14" name="TextBox 13"/>
          <p:cNvSpPr txBox="1"/>
          <p:nvPr/>
        </p:nvSpPr>
        <p:spPr>
          <a:xfrm rot="16200000">
            <a:off x="5447795" y="1392971"/>
            <a:ext cx="1821331" cy="707886"/>
          </a:xfrm>
          <a:prstGeom prst="rect">
            <a:avLst/>
          </a:prstGeom>
          <a:noFill/>
        </p:spPr>
        <p:txBody>
          <a:bodyPr wrap="none" rtlCol="0">
            <a:spAutoFit/>
          </a:bodyPr>
          <a:lstStyle/>
          <a:p>
            <a:pPr algn="ctr"/>
            <a:r>
              <a:rPr lang="de-DE" sz="2000" b="1" dirty="0">
                <a:latin typeface="Arial" panose="020B0604020202020204" pitchFamily="34" charset="0"/>
                <a:cs typeface="Arial" panose="020B0604020202020204" pitchFamily="34" charset="0"/>
              </a:rPr>
              <a:t>Urine Volume</a:t>
            </a:r>
          </a:p>
          <a:p>
            <a:pPr algn="ctr"/>
            <a:r>
              <a:rPr lang="de-DE" sz="2000" b="1" dirty="0">
                <a:latin typeface="Arial" panose="020B0604020202020204" pitchFamily="34" charset="0"/>
                <a:cs typeface="Arial" panose="020B0604020202020204" pitchFamily="34" charset="0"/>
              </a:rPr>
              <a:t>(ml/kg/d)</a:t>
            </a:r>
            <a:endParaRPr lang="en-SG" sz="2000" b="1" dirty="0">
              <a:latin typeface="Arial" panose="020B060402020202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49571905"/>
              </p:ext>
            </p:extLst>
          </p:nvPr>
        </p:nvGraphicFramePr>
        <p:xfrm>
          <a:off x="6217920" y="256480"/>
          <a:ext cx="4022725" cy="3108325"/>
        </p:xfrm>
        <a:graphic>
          <a:graphicData uri="http://schemas.openxmlformats.org/presentationml/2006/ole">
            <mc:AlternateContent xmlns:mc="http://schemas.openxmlformats.org/markup-compatibility/2006">
              <mc:Choice xmlns:v="urn:schemas-microsoft-com:vml" Requires="v">
                <p:oleObj spid="_x0000_s7230" name="Graph" r:id="rId3" imgW="4023360" imgH="3108960" progId="Origin50.Graph">
                  <p:embed/>
                </p:oleObj>
              </mc:Choice>
              <mc:Fallback>
                <p:oleObj name="Graph" r:id="rId3" imgW="4023360" imgH="3108960" progId="Origin50.Graph">
                  <p:embed/>
                  <p:pic>
                    <p:nvPicPr>
                      <p:cNvPr id="3" name="Object 2"/>
                      <p:cNvPicPr/>
                      <p:nvPr/>
                    </p:nvPicPr>
                    <p:blipFill>
                      <a:blip r:embed="rId4"/>
                      <a:stretch>
                        <a:fillRect/>
                      </a:stretch>
                    </p:blipFill>
                    <p:spPr>
                      <a:xfrm>
                        <a:off x="6217920" y="256480"/>
                        <a:ext cx="4022725" cy="310832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91996684"/>
              </p:ext>
            </p:extLst>
          </p:nvPr>
        </p:nvGraphicFramePr>
        <p:xfrm>
          <a:off x="2203704" y="274320"/>
          <a:ext cx="3876675" cy="2987675"/>
        </p:xfrm>
        <a:graphic>
          <a:graphicData uri="http://schemas.openxmlformats.org/presentationml/2006/ole">
            <mc:AlternateContent xmlns:mc="http://schemas.openxmlformats.org/markup-compatibility/2006">
              <mc:Choice xmlns:v="urn:schemas-microsoft-com:vml" Requires="v">
                <p:oleObj spid="_x0000_s7231" name="Graph" r:id="rId5" imgW="3876840" imgH="2986920" progId="Origin50.Graph">
                  <p:embed/>
                </p:oleObj>
              </mc:Choice>
              <mc:Fallback>
                <p:oleObj name="Graph" r:id="rId5" imgW="3876840" imgH="2986920" progId="Origin50.Graph">
                  <p:embed/>
                  <p:pic>
                    <p:nvPicPr>
                      <p:cNvPr id="6" name="Object 5"/>
                      <p:cNvPicPr/>
                      <p:nvPr/>
                    </p:nvPicPr>
                    <p:blipFill>
                      <a:blip r:embed="rId6"/>
                      <a:stretch>
                        <a:fillRect/>
                      </a:stretch>
                    </p:blipFill>
                    <p:spPr>
                      <a:xfrm>
                        <a:off x="2203704" y="274320"/>
                        <a:ext cx="3876675" cy="2987675"/>
                      </a:xfrm>
                      <a:prstGeom prst="rect">
                        <a:avLst/>
                      </a:prstGeom>
                    </p:spPr>
                  </p:pic>
                </p:oleObj>
              </mc:Fallback>
            </mc:AlternateContent>
          </a:graphicData>
        </a:graphic>
      </p:graphicFrame>
    </p:spTree>
    <p:extLst>
      <p:ext uri="{BB962C8B-B14F-4D97-AF65-F5344CB8AC3E}">
        <p14:creationId xmlns:p14="http://schemas.microsoft.com/office/powerpoint/2010/main" val="370040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274608" y="85054"/>
            <a:ext cx="8978525" cy="4977606"/>
          </a:xfrm>
          <a:prstGeom prst="roundRect">
            <a:avLst>
              <a:gd name="adj" fmla="val 5556"/>
            </a:avLst>
          </a:prstGeom>
          <a:solidFill>
            <a:srgbClr val="FEFEDA"/>
          </a:solidFill>
          <a:ln w="31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rgbClr val="FEFEDA"/>
              </a:solidFill>
            </a:endParaRPr>
          </a:p>
        </p:txBody>
      </p:sp>
      <p:sp>
        <p:nvSpPr>
          <p:cNvPr id="10" name="TextBox 9"/>
          <p:cNvSpPr txBox="1"/>
          <p:nvPr/>
        </p:nvSpPr>
        <p:spPr>
          <a:xfrm>
            <a:off x="1168778" y="5105192"/>
            <a:ext cx="9181725" cy="1754326"/>
          </a:xfrm>
          <a:prstGeom prst="rect">
            <a:avLst/>
          </a:prstGeom>
          <a:noFill/>
        </p:spPr>
        <p:txBody>
          <a:bodyPr wrap="square" rtlCol="0">
            <a:spAutoFit/>
          </a:bodyPr>
          <a:lstStyle/>
          <a:p>
            <a:pPr algn="just"/>
            <a:r>
              <a:rPr lang="de-DE" sz="1200" b="1" dirty="0" smtClean="0">
                <a:latin typeface="Arial" panose="020B0604020202020204" pitchFamily="34" charset="0"/>
                <a:cs typeface="Arial" panose="020B0604020202020204" pitchFamily="34" charset="0"/>
              </a:rPr>
              <a:t>Supplemental </a:t>
            </a:r>
            <a:r>
              <a:rPr lang="de-DE" sz="1200" b="1" dirty="0">
                <a:latin typeface="Arial" panose="020B0604020202020204" pitchFamily="34" charset="0"/>
                <a:cs typeface="Arial" panose="020B0604020202020204" pitchFamily="34" charset="0"/>
              </a:rPr>
              <a:t>Figure 5</a:t>
            </a:r>
            <a:r>
              <a:rPr lang="de-DE" sz="1200" b="1" dirty="0" smtClean="0">
                <a:latin typeface="Arial" panose="020B0604020202020204" pitchFamily="34" charset="0"/>
                <a:cs typeface="Arial" panose="020B0604020202020204" pitchFamily="34" charset="0"/>
              </a:rPr>
              <a:t>. </a:t>
            </a:r>
            <a:r>
              <a:rPr lang="en-SG" sz="1200" b="1" dirty="0" err="1">
                <a:latin typeface="Arial" panose="020B0604020202020204" pitchFamily="34" charset="0"/>
                <a:cs typeface="Arial" panose="020B0604020202020204" pitchFamily="34" charset="0"/>
              </a:rPr>
              <a:t>Dermato</a:t>
            </a:r>
            <a:r>
              <a:rPr lang="en-SG" sz="1200" b="1" dirty="0">
                <a:latin typeface="Arial" panose="020B0604020202020204" pitchFamily="34" charset="0"/>
                <a:cs typeface="Arial" panose="020B0604020202020204" pitchFamily="34" charset="0"/>
              </a:rPr>
              <a:t>-renal and </a:t>
            </a:r>
            <a:r>
              <a:rPr lang="en-SG" sz="1200" b="1" dirty="0" err="1">
                <a:latin typeface="Arial" panose="020B0604020202020204" pitchFamily="34" charset="0"/>
                <a:cs typeface="Arial" panose="020B0604020202020204" pitchFamily="34" charset="0"/>
              </a:rPr>
              <a:t>hepato</a:t>
            </a:r>
            <a:r>
              <a:rPr lang="en-SG" sz="1200" b="1" dirty="0">
                <a:latin typeface="Arial" panose="020B0604020202020204" pitchFamily="34" charset="0"/>
                <a:cs typeface="Arial" panose="020B0604020202020204" pitchFamily="34" charset="0"/>
              </a:rPr>
              <a:t>-renal aestivation motifs explain the pathogenesis of arterial hypertension and muscle mass loss in chronic renal failure. </a:t>
            </a:r>
            <a:r>
              <a:rPr lang="en-SG" sz="1200" dirty="0">
                <a:latin typeface="Arial" panose="020B0604020202020204" pitchFamily="34" charset="0"/>
                <a:cs typeface="Arial" panose="020B0604020202020204" pitchFamily="34" charset="0"/>
              </a:rPr>
              <a:t>In chronic renal failure, reduced ability of the kidneys to concentrate urine leads to chronic renal water loss, which predisposes to dehydration and triggers an </a:t>
            </a:r>
            <a:r>
              <a:rPr lang="en-SG" sz="1200" dirty="0" err="1">
                <a:latin typeface="Arial" panose="020B0604020202020204" pitchFamily="34" charset="0"/>
                <a:cs typeface="Arial" panose="020B0604020202020204" pitchFamily="34" charset="0"/>
              </a:rPr>
              <a:t>extrarenal</a:t>
            </a:r>
            <a:r>
              <a:rPr lang="en-SG" sz="1200" dirty="0">
                <a:latin typeface="Arial" panose="020B0604020202020204" pitchFamily="34" charset="0"/>
                <a:cs typeface="Arial" panose="020B0604020202020204" pitchFamily="34" charset="0"/>
              </a:rPr>
              <a:t> alarm response to conserve body water. First, fluid intake is increased. Second, the liver increases the production of organic </a:t>
            </a:r>
            <a:r>
              <a:rPr lang="en-SG" sz="1200" dirty="0" err="1">
                <a:latin typeface="Arial" panose="020B0604020202020204" pitchFamily="34" charset="0"/>
                <a:cs typeface="Arial" panose="020B0604020202020204" pitchFamily="34" charset="0"/>
              </a:rPr>
              <a:t>osmolytes</a:t>
            </a:r>
            <a:r>
              <a:rPr lang="en-SG" sz="1200" dirty="0">
                <a:latin typeface="Arial" panose="020B0604020202020204" pitchFamily="34" charset="0"/>
                <a:cs typeface="Arial" panose="020B0604020202020204" pitchFamily="34" charset="0"/>
              </a:rPr>
              <a:t> (urea, betaine, sarcosine, dimethylglycine, and others) which are accumulated outside and inside cells and attract water to stay at the tissue level. The energy- and nitrogen-intense nature of the organic osmolyte production for water conservation leads to exploitation of muscle protein and results in muscle mass loss. Third, the skin accumulates more Na</a:t>
            </a:r>
            <a:r>
              <a:rPr lang="en-SG" sz="1200" baseline="30000" dirty="0">
                <a:latin typeface="Arial" panose="020B0604020202020204" pitchFamily="34" charset="0"/>
                <a:cs typeface="Arial" panose="020B0604020202020204" pitchFamily="34" charset="0"/>
              </a:rPr>
              <a:t>+</a:t>
            </a:r>
            <a:r>
              <a:rPr lang="en-SG" sz="1200" dirty="0">
                <a:latin typeface="Arial" panose="020B0604020202020204" pitchFamily="34" charset="0"/>
                <a:cs typeface="Arial" panose="020B0604020202020204" pitchFamily="34" charset="0"/>
              </a:rPr>
              <a:t> under its surface to reduce </a:t>
            </a:r>
            <a:r>
              <a:rPr lang="en-SG" sz="1200" dirty="0" err="1">
                <a:latin typeface="Arial" panose="020B0604020202020204" pitchFamily="34" charset="0"/>
                <a:cs typeface="Arial" panose="020B0604020202020204" pitchFamily="34" charset="0"/>
              </a:rPr>
              <a:t>transepidermal</a:t>
            </a:r>
            <a:r>
              <a:rPr lang="en-SG" sz="1200" dirty="0">
                <a:latin typeface="Arial" panose="020B0604020202020204" pitchFamily="34" charset="0"/>
                <a:cs typeface="Arial" panose="020B0604020202020204" pitchFamily="34" charset="0"/>
              </a:rPr>
              <a:t> water loss. Fourth, cutaneous vasoconstriction reduces skin blood volume to lower </a:t>
            </a:r>
            <a:r>
              <a:rPr lang="en-SG" sz="1200" dirty="0" err="1">
                <a:latin typeface="Arial" panose="020B0604020202020204" pitchFamily="34" charset="0"/>
                <a:cs typeface="Arial" panose="020B0604020202020204" pitchFamily="34" charset="0"/>
              </a:rPr>
              <a:t>transepidermal</a:t>
            </a:r>
            <a:r>
              <a:rPr lang="en-SG" sz="1200" dirty="0">
                <a:latin typeface="Arial" panose="020B0604020202020204" pitchFamily="34" charset="0"/>
                <a:cs typeface="Arial" panose="020B0604020202020204" pitchFamily="34" charset="0"/>
              </a:rPr>
              <a:t> water loss. The skin thereby successfully increases body fluid content, albeit at the expense of arterial hypertension</a:t>
            </a:r>
            <a:r>
              <a:rPr lang="en-SG" sz="1200" dirty="0" smtClean="0">
                <a:latin typeface="Arial" panose="020B0604020202020204" pitchFamily="34" charset="0"/>
                <a:cs typeface="Arial" panose="020B0604020202020204" pitchFamily="34" charset="0"/>
              </a:rPr>
              <a:t>. Organ art </a:t>
            </a:r>
            <a:r>
              <a:rPr lang="en-SG" sz="1200" dirty="0">
                <a:latin typeface="Arial" panose="020B0604020202020204" pitchFamily="34" charset="0"/>
                <a:cs typeface="Arial" panose="020B0604020202020204" pitchFamily="34" charset="0"/>
              </a:rPr>
              <a:t>work from </a:t>
            </a:r>
            <a:r>
              <a:rPr lang="en-SG" sz="1200" dirty="0">
                <a:latin typeface="Arial" panose="020B0604020202020204" pitchFamily="34" charset="0"/>
                <a:cs typeface="Arial" panose="020B0604020202020204" pitchFamily="34" charset="0"/>
                <a:hlinkClick r:id="rId2"/>
              </a:rPr>
              <a:t>https://</a:t>
            </a:r>
            <a:r>
              <a:rPr lang="en-SG" sz="1200" dirty="0" smtClean="0">
                <a:latin typeface="Arial" panose="020B0604020202020204" pitchFamily="34" charset="0"/>
                <a:cs typeface="Arial" panose="020B0604020202020204" pitchFamily="34" charset="0"/>
                <a:hlinkClick r:id="rId2"/>
              </a:rPr>
              <a:t>smart.servier.com</a:t>
            </a:r>
            <a:r>
              <a:rPr lang="en-SG" sz="1200" dirty="0" smtClean="0">
                <a:latin typeface="Arial" panose="020B0604020202020204" pitchFamily="34" charset="0"/>
                <a:cs typeface="Arial" panose="020B0604020202020204" pitchFamily="34" charset="0"/>
              </a:rPr>
              <a:t> </a:t>
            </a:r>
            <a:endParaRPr lang="de-DE" sz="12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1431259" y="151543"/>
            <a:ext cx="8589041" cy="4830419"/>
          </a:xfrm>
          <a:prstGeom prst="rect">
            <a:avLst/>
          </a:prstGeom>
        </p:spPr>
      </p:pic>
    </p:spTree>
    <p:extLst>
      <p:ext uri="{BB962C8B-B14F-4D97-AF65-F5344CB8AC3E}">
        <p14:creationId xmlns:p14="http://schemas.microsoft.com/office/powerpoint/2010/main" val="34823307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317898" y="85056"/>
            <a:ext cx="6964325" cy="4977606"/>
          </a:xfrm>
          <a:prstGeom prst="roundRect">
            <a:avLst>
              <a:gd name="adj" fmla="val 5556"/>
            </a:avLst>
          </a:prstGeom>
          <a:solidFill>
            <a:srgbClr val="FEFEDA"/>
          </a:solidFill>
          <a:ln w="31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rgbClr val="FEFEDA"/>
              </a:solidFill>
            </a:endParaRPr>
          </a:p>
        </p:txBody>
      </p:sp>
      <p:sp>
        <p:nvSpPr>
          <p:cNvPr id="10" name="TextBox 9"/>
          <p:cNvSpPr txBox="1"/>
          <p:nvPr/>
        </p:nvSpPr>
        <p:spPr>
          <a:xfrm>
            <a:off x="2224968" y="5090629"/>
            <a:ext cx="7163583" cy="1754326"/>
          </a:xfrm>
          <a:prstGeom prst="rect">
            <a:avLst/>
          </a:prstGeom>
          <a:noFill/>
        </p:spPr>
        <p:txBody>
          <a:bodyPr wrap="square" rtlCol="0">
            <a:spAutoFit/>
          </a:bodyPr>
          <a:lstStyle/>
          <a:p>
            <a:pPr algn="just"/>
            <a:r>
              <a:rPr lang="de-DE" sz="1200" b="1" dirty="0" smtClean="0">
                <a:latin typeface="Arial" panose="020B0604020202020204" pitchFamily="34" charset="0"/>
                <a:cs typeface="Arial" panose="020B0604020202020204" pitchFamily="34" charset="0"/>
              </a:rPr>
              <a:t>Supplemental </a:t>
            </a:r>
            <a:r>
              <a:rPr lang="de-DE" sz="1200" b="1" dirty="0">
                <a:latin typeface="Arial" panose="020B0604020202020204" pitchFamily="34" charset="0"/>
                <a:cs typeface="Arial" panose="020B0604020202020204" pitchFamily="34" charset="0"/>
              </a:rPr>
              <a:t>Figure 6</a:t>
            </a:r>
            <a:r>
              <a:rPr lang="de-DE" sz="1200" b="1" dirty="0" smtClean="0">
                <a:latin typeface="Arial" panose="020B0604020202020204" pitchFamily="34" charset="0"/>
                <a:cs typeface="Arial" panose="020B0604020202020204" pitchFamily="34" charset="0"/>
              </a:rPr>
              <a:t>. </a:t>
            </a:r>
            <a:r>
              <a:rPr lang="de-DE" sz="1200" b="1" dirty="0">
                <a:latin typeface="Arial" panose="020B0604020202020204" pitchFamily="34" charset="0"/>
                <a:cs typeface="Arial" panose="020B0604020202020204" pitchFamily="34" charset="0"/>
              </a:rPr>
              <a:t>Physiological relevance of the skin for fluid and temperature homeostasis. </a:t>
            </a:r>
            <a:r>
              <a:rPr lang="de-DE" sz="1200" dirty="0">
                <a:latin typeface="Arial" panose="020B0604020202020204" pitchFamily="34" charset="0"/>
                <a:cs typeface="Arial" panose="020B0604020202020204" pitchFamily="34" charset="0"/>
              </a:rPr>
              <a:t>Besides the kidney, the skin is an important epithelial and vascular barrier that regulates total body fluid homeostasis. During states of systemic water conservation, skin reduces capillary blood flow to reduce transepidermal water loss. This water conservation state requires elevated vasopressin levels, and elevated adrenergic nerve activity. In contrast to the kidney, the skin barrier additionally plays a key role for body temperature control. With increasing body core temperature, adrenergic skin nerves reduce their firing to increase capillary blood flow. The skin thereby improves thermic energy release accross the skin, albeit at the expense transepidermal water loss, which predisposes to dehydration.</a:t>
            </a:r>
          </a:p>
        </p:txBody>
      </p:sp>
      <p:pic>
        <p:nvPicPr>
          <p:cNvPr id="2" name="Picture 1"/>
          <p:cNvPicPr>
            <a:picLocks noChangeAspect="1"/>
          </p:cNvPicPr>
          <p:nvPr/>
        </p:nvPicPr>
        <p:blipFill>
          <a:blip r:embed="rId2"/>
          <a:stretch>
            <a:fillRect/>
          </a:stretch>
        </p:blipFill>
        <p:spPr>
          <a:xfrm>
            <a:off x="2533893" y="160188"/>
            <a:ext cx="6594447" cy="4827341"/>
          </a:xfrm>
          <a:prstGeom prst="rect">
            <a:avLst/>
          </a:prstGeom>
        </p:spPr>
      </p:pic>
    </p:spTree>
    <p:extLst>
      <p:ext uri="{BB962C8B-B14F-4D97-AF65-F5344CB8AC3E}">
        <p14:creationId xmlns:p14="http://schemas.microsoft.com/office/powerpoint/2010/main" val="2079081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1172</Words>
  <Application>Microsoft Office PowerPoint</Application>
  <PresentationFormat>Breitbild</PresentationFormat>
  <Paragraphs>77</Paragraphs>
  <Slides>6</Slides>
  <Notes>0</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6</vt:i4>
      </vt:variant>
    </vt:vector>
  </HeadingPairs>
  <TitlesOfParts>
    <vt:vector size="11" baseType="lpstr">
      <vt:lpstr>游ゴシック</vt:lpstr>
      <vt:lpstr>游ゴシック Light</vt:lpstr>
      <vt:lpstr>Arial</vt:lpstr>
      <vt:lpstr>Office テーマ</vt:lpstr>
      <vt:lpstr>Graph</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Kento Kitada</dc:creator>
  <cp:lastModifiedBy>Neubert, Carola</cp:lastModifiedBy>
  <cp:revision>79</cp:revision>
  <dcterms:created xsi:type="dcterms:W3CDTF">2019-09-26T04:14:32Z</dcterms:created>
  <dcterms:modified xsi:type="dcterms:W3CDTF">2021-02-12T12:25:48Z</dcterms:modified>
</cp:coreProperties>
</file>