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8229600" cy="4114800"/>
  <p:notesSz cx="6858000" cy="9144000"/>
  <p:defaultTextStyle>
    <a:defPPr>
      <a:defRPr lang="es-MX"/>
    </a:defPPr>
    <a:lvl1pPr marL="0" algn="l" defTabSz="74295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71475" algn="l" defTabSz="74295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42950" algn="l" defTabSz="74295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14425" algn="l" defTabSz="74295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85900" algn="l" defTabSz="74295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57375" algn="l" defTabSz="74295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28850" algn="l" defTabSz="74295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00325" algn="l" defTabSz="74295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971800" algn="l" defTabSz="74295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6">
          <p15:clr>
            <a:srgbClr val="A4A3A4"/>
          </p15:clr>
        </p15:guide>
        <p15:guide id="2" pos="25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00" autoAdjust="0"/>
    <p:restoredTop sz="99614" autoAdjust="0"/>
  </p:normalViewPr>
  <p:slideViewPr>
    <p:cSldViewPr snapToGrid="0">
      <p:cViewPr varScale="1">
        <p:scale>
          <a:sx n="116" d="100"/>
          <a:sy n="116" d="100"/>
        </p:scale>
        <p:origin x="834" y="90"/>
      </p:cViewPr>
      <p:guideLst>
        <p:guide orient="horz" pos="1296"/>
        <p:guide pos="25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RONAVIRUS\Trab%20Dolosigranulum%20SARS-CoV-2%20cell%20cultures\REVISION\0%20Data%20LDH%20bas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'SARS infection'!$B$3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'SARS infection'!$B$7:$B$8</c:f>
                <c:numCache>
                  <c:formatCode>General</c:formatCode>
                  <c:ptCount val="2"/>
                  <c:pt idx="0">
                    <c:v>1.5</c:v>
                  </c:pt>
                  <c:pt idx="1">
                    <c:v>2.1</c:v>
                  </c:pt>
                </c:numCache>
              </c:numRef>
            </c:plus>
            <c:minus>
              <c:numRef>
                <c:f>'SARS infection'!$B$7:$B$8</c:f>
                <c:numCache>
                  <c:formatCode>General</c:formatCode>
                  <c:ptCount val="2"/>
                  <c:pt idx="0">
                    <c:v>1.5</c:v>
                  </c:pt>
                  <c:pt idx="1">
                    <c:v>2.1</c:v>
                  </c:pt>
                </c:numCache>
              </c:numRef>
            </c:minus>
            <c:spPr>
              <a:ln>
                <a:solidFill>
                  <a:schemeClr val="tx1"/>
                </a:solidFill>
              </a:ln>
            </c:spPr>
          </c:errBars>
          <c:cat>
            <c:strRef>
              <c:f>'SARS infection'!$A$4:$A$5</c:f>
              <c:strCache>
                <c:ptCount val="2"/>
                <c:pt idx="0">
                  <c:v>12h</c:v>
                </c:pt>
                <c:pt idx="1">
                  <c:v>24h</c:v>
                </c:pt>
              </c:strCache>
            </c:strRef>
          </c:cat>
          <c:val>
            <c:numRef>
              <c:f>'SARS infection'!$B$4:$B$5</c:f>
              <c:numCache>
                <c:formatCode>General</c:formatCode>
                <c:ptCount val="2"/>
                <c:pt idx="0">
                  <c:v>9.8000000000000007</c:v>
                </c:pt>
                <c:pt idx="1">
                  <c:v>10.1</c:v>
                </c:pt>
              </c:numCache>
            </c:numRef>
          </c:val>
        </c:ser>
        <c:ser>
          <c:idx val="1"/>
          <c:order val="1"/>
          <c:tx>
            <c:strRef>
              <c:f>'SARS infection'!$C$3</c:f>
              <c:strCache>
                <c:ptCount val="1"/>
                <c:pt idx="0">
                  <c:v>DP040417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'SARS infection'!$C$7:$C$8</c:f>
                <c:numCache>
                  <c:formatCode>General</c:formatCode>
                  <c:ptCount val="2"/>
                  <c:pt idx="0">
                    <c:v>1.1000000000000001</c:v>
                  </c:pt>
                  <c:pt idx="1">
                    <c:v>1.6</c:v>
                  </c:pt>
                </c:numCache>
              </c:numRef>
            </c:plus>
            <c:minus>
              <c:numRef>
                <c:f>'SARS infection'!$C$7:$C$8</c:f>
                <c:numCache>
                  <c:formatCode>General</c:formatCode>
                  <c:ptCount val="2"/>
                  <c:pt idx="0">
                    <c:v>1.1000000000000001</c:v>
                  </c:pt>
                  <c:pt idx="1">
                    <c:v>1.6</c:v>
                  </c:pt>
                </c:numCache>
              </c:numRef>
            </c:minus>
            <c:spPr>
              <a:ln>
                <a:solidFill>
                  <a:schemeClr val="tx1"/>
                </a:solidFill>
              </a:ln>
            </c:spPr>
          </c:errBars>
          <c:cat>
            <c:strRef>
              <c:f>'SARS infection'!$A$4:$A$5</c:f>
              <c:strCache>
                <c:ptCount val="2"/>
                <c:pt idx="0">
                  <c:v>12h</c:v>
                </c:pt>
                <c:pt idx="1">
                  <c:v>24h</c:v>
                </c:pt>
              </c:strCache>
            </c:strRef>
          </c:cat>
          <c:val>
            <c:numRef>
              <c:f>'SARS infection'!$C$4:$C$5</c:f>
              <c:numCache>
                <c:formatCode>General</c:formatCode>
                <c:ptCount val="2"/>
                <c:pt idx="0">
                  <c:v>9.9</c:v>
                </c:pt>
                <c:pt idx="1">
                  <c:v>11.4</c:v>
                </c:pt>
              </c:numCache>
            </c:numRef>
          </c:val>
        </c:ser>
        <c:ser>
          <c:idx val="2"/>
          <c:order val="2"/>
          <c:tx>
            <c:strRef>
              <c:f>'SARS infection'!$D$3</c:f>
              <c:strCache>
                <c:ptCount val="1"/>
                <c:pt idx="0">
                  <c:v>DP30918</c:v>
                </c:pt>
              </c:strCache>
            </c:strRef>
          </c:tx>
          <c:spPr>
            <a:solidFill>
              <a:schemeClr val="bg1"/>
            </a:solidFill>
            <a:ln>
              <a:solidFill>
                <a:srgbClr val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'SARS infection'!$D$7:$D$8</c:f>
                <c:numCache>
                  <c:formatCode>General</c:formatCode>
                  <c:ptCount val="2"/>
                  <c:pt idx="0">
                    <c:v>1.9</c:v>
                  </c:pt>
                  <c:pt idx="1">
                    <c:v>1.5</c:v>
                  </c:pt>
                </c:numCache>
              </c:numRef>
            </c:plus>
            <c:minus>
              <c:numRef>
                <c:f>'SARS infection'!$D$7:$D$8</c:f>
                <c:numCache>
                  <c:formatCode>General</c:formatCode>
                  <c:ptCount val="2"/>
                  <c:pt idx="0">
                    <c:v>1.9</c:v>
                  </c:pt>
                  <c:pt idx="1">
                    <c:v>1.5</c:v>
                  </c:pt>
                </c:numCache>
              </c:numRef>
            </c:minus>
            <c:spPr>
              <a:ln>
                <a:solidFill>
                  <a:schemeClr val="tx1"/>
                </a:solidFill>
              </a:ln>
            </c:spPr>
          </c:errBars>
          <c:cat>
            <c:strRef>
              <c:f>'SARS infection'!$A$4:$A$5</c:f>
              <c:strCache>
                <c:ptCount val="2"/>
                <c:pt idx="0">
                  <c:v>12h</c:v>
                </c:pt>
                <c:pt idx="1">
                  <c:v>24h</c:v>
                </c:pt>
              </c:strCache>
            </c:strRef>
          </c:cat>
          <c:val>
            <c:numRef>
              <c:f>'SARS infection'!$D$4:$D$5</c:f>
              <c:numCache>
                <c:formatCode>General</c:formatCode>
                <c:ptCount val="2"/>
                <c:pt idx="0">
                  <c:v>10.3</c:v>
                </c:pt>
                <c:pt idx="1">
                  <c:v>11.9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6117296"/>
        <c:axId val="228359136"/>
      </c:barChart>
      <c:catAx>
        <c:axId val="226117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28359136"/>
        <c:crosses val="autoZero"/>
        <c:auto val="1"/>
        <c:lblAlgn val="ctr"/>
        <c:lblOffset val="100"/>
        <c:noMultiLvlLbl val="0"/>
      </c:catAx>
      <c:valAx>
        <c:axId val="228359136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 b="0"/>
            </a:pPr>
            <a:endParaRPr lang="es-AR"/>
          </a:p>
        </c:txPr>
        <c:crossAx val="22611729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00" b="1">
          <a:solidFill>
            <a:srgbClr val="000000"/>
          </a:solidFill>
          <a:latin typeface="Times New Roman"/>
          <a:cs typeface="Times New Roman"/>
        </a:defRPr>
      </a:pPr>
      <a:endParaRPr lang="es-A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E2B61-95A7-477A-8A28-A2EA19164292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1143000"/>
            <a:ext cx="6172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2DED3-858E-409F-A95B-27C221EA7BD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2781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429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71475" algn="l" defTabSz="7429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42950" algn="l" defTabSz="7429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14425" algn="l" defTabSz="7429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85900" algn="l" defTabSz="7429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57375" algn="l" defTabSz="7429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28850" algn="l" defTabSz="7429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00325" algn="l" defTabSz="7429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71800" algn="l" defTabSz="7429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42900" y="1143000"/>
            <a:ext cx="61722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82DED3-858E-409F-A95B-27C221EA7BDD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3584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673418"/>
            <a:ext cx="6995160" cy="1432560"/>
          </a:xfrm>
        </p:spPr>
        <p:txBody>
          <a:bodyPr anchor="b"/>
          <a:lstStyle>
            <a:lvl1pPr algn="ctr">
              <a:defRPr sz="49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161224"/>
            <a:ext cx="6172200" cy="993457"/>
          </a:xfrm>
        </p:spPr>
        <p:txBody>
          <a:bodyPr/>
          <a:lstStyle>
            <a:lvl1pPr marL="0" indent="0" algn="ctr">
              <a:buNone/>
              <a:defRPr sz="2000"/>
            </a:lvl1pPr>
            <a:lvl2pPr marL="371475" indent="0" algn="ctr">
              <a:buNone/>
              <a:defRPr sz="1600"/>
            </a:lvl2pPr>
            <a:lvl3pPr marL="742950" indent="0" algn="ctr">
              <a:buNone/>
              <a:defRPr sz="1500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4861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7803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9" y="219075"/>
            <a:ext cx="1774508" cy="348710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7" y="219075"/>
            <a:ext cx="5220653" cy="348710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708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21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1025843"/>
            <a:ext cx="7098030" cy="1711643"/>
          </a:xfrm>
        </p:spPr>
        <p:txBody>
          <a:bodyPr anchor="b"/>
          <a:lstStyle>
            <a:lvl1pPr>
              <a:defRPr sz="49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2753678"/>
            <a:ext cx="7098030" cy="9001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714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30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1095376"/>
            <a:ext cx="3497580" cy="261080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1095376"/>
            <a:ext cx="3497580" cy="261080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166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219076"/>
            <a:ext cx="7098030" cy="7953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1008697"/>
            <a:ext cx="3481506" cy="49434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475" indent="0">
              <a:buNone/>
              <a:defRPr sz="1600" b="1"/>
            </a:lvl2pPr>
            <a:lvl3pPr marL="742950" indent="0">
              <a:buNone/>
              <a:defRPr sz="1500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1503046"/>
            <a:ext cx="3481506" cy="22107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6" y="1008697"/>
            <a:ext cx="3498652" cy="49434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475" indent="0">
              <a:buNone/>
              <a:defRPr sz="1600" b="1"/>
            </a:lvl2pPr>
            <a:lvl3pPr marL="742950" indent="0">
              <a:buNone/>
              <a:defRPr sz="1500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6" y="1503046"/>
            <a:ext cx="3498652" cy="22107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3325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404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710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274320"/>
            <a:ext cx="2654260" cy="96012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3" y="592456"/>
            <a:ext cx="4166235" cy="2924175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234441"/>
            <a:ext cx="2654260" cy="2286953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00"/>
            </a:lvl2pPr>
            <a:lvl3pPr marL="742950" indent="0">
              <a:buNone/>
              <a:defRPr sz="1000"/>
            </a:lvl3pPr>
            <a:lvl4pPr marL="1114425" indent="0">
              <a:buNone/>
              <a:defRPr sz="800"/>
            </a:lvl4pPr>
            <a:lvl5pPr marL="1485900" indent="0">
              <a:buNone/>
              <a:defRPr sz="800"/>
            </a:lvl5pPr>
            <a:lvl6pPr marL="1857375" indent="0">
              <a:buNone/>
              <a:defRPr sz="800"/>
            </a:lvl6pPr>
            <a:lvl7pPr marL="2228850" indent="0">
              <a:buNone/>
              <a:defRPr sz="800"/>
            </a:lvl7pPr>
            <a:lvl8pPr marL="2600325" indent="0">
              <a:buNone/>
              <a:defRPr sz="800"/>
            </a:lvl8pPr>
            <a:lvl9pPr marL="2971800" indent="0">
              <a:buNone/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549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274320"/>
            <a:ext cx="2654260" cy="96012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3" y="592456"/>
            <a:ext cx="4166235" cy="2924175"/>
          </a:xfrm>
        </p:spPr>
        <p:txBody>
          <a:bodyPr anchor="t"/>
          <a:lstStyle>
            <a:lvl1pPr marL="0" indent="0">
              <a:buNone/>
              <a:defRPr sz="2600"/>
            </a:lvl1pPr>
            <a:lvl2pPr marL="371475" indent="0">
              <a:buNone/>
              <a:defRPr sz="2300"/>
            </a:lvl2pPr>
            <a:lvl3pPr marL="742950" indent="0">
              <a:buNone/>
              <a:defRPr sz="2000"/>
            </a:lvl3pPr>
            <a:lvl4pPr marL="1114425" indent="0">
              <a:buNone/>
              <a:defRPr sz="1600"/>
            </a:lvl4pPr>
            <a:lvl5pPr marL="1485900" indent="0">
              <a:buNone/>
              <a:defRPr sz="1600"/>
            </a:lvl5pPr>
            <a:lvl6pPr marL="1857375" indent="0">
              <a:buNone/>
              <a:defRPr sz="1600"/>
            </a:lvl6pPr>
            <a:lvl7pPr marL="2228850" indent="0">
              <a:buNone/>
              <a:defRPr sz="1600"/>
            </a:lvl7pPr>
            <a:lvl8pPr marL="2600325" indent="0">
              <a:buNone/>
              <a:defRPr sz="1600"/>
            </a:lvl8pPr>
            <a:lvl9pPr marL="29718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234441"/>
            <a:ext cx="2654260" cy="2286953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00"/>
            </a:lvl2pPr>
            <a:lvl3pPr marL="742950" indent="0">
              <a:buNone/>
              <a:defRPr sz="1000"/>
            </a:lvl3pPr>
            <a:lvl4pPr marL="1114425" indent="0">
              <a:buNone/>
              <a:defRPr sz="800"/>
            </a:lvl4pPr>
            <a:lvl5pPr marL="1485900" indent="0">
              <a:buNone/>
              <a:defRPr sz="800"/>
            </a:lvl5pPr>
            <a:lvl6pPr marL="1857375" indent="0">
              <a:buNone/>
              <a:defRPr sz="800"/>
            </a:lvl6pPr>
            <a:lvl7pPr marL="2228850" indent="0">
              <a:buNone/>
              <a:defRPr sz="800"/>
            </a:lvl7pPr>
            <a:lvl8pPr marL="2600325" indent="0">
              <a:buNone/>
              <a:defRPr sz="800"/>
            </a:lvl8pPr>
            <a:lvl9pPr marL="2971800" indent="0">
              <a:buNone/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0599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219076"/>
            <a:ext cx="7098030" cy="795338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1095376"/>
            <a:ext cx="7098030" cy="2610802"/>
          </a:xfrm>
          <a:prstGeom prst="rect">
            <a:avLst/>
          </a:prstGeom>
        </p:spPr>
        <p:txBody>
          <a:bodyPr vert="horz" lIns="74295" tIns="37148" rIns="74295" bIns="37148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3813811"/>
            <a:ext cx="1851660" cy="219075"/>
          </a:xfrm>
          <a:prstGeom prst="rect">
            <a:avLst/>
          </a:prstGeom>
        </p:spPr>
        <p:txBody>
          <a:bodyPr vert="horz" lIns="74295" tIns="37148" rIns="74295" bIns="37148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4C1DF-3223-407B-9635-9F7F504BD550}" type="datetimeFigureOut">
              <a:rPr lang="es-MX" smtClean="0"/>
              <a:t>13/05/2021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3813811"/>
            <a:ext cx="2777490" cy="219075"/>
          </a:xfrm>
          <a:prstGeom prst="rect">
            <a:avLst/>
          </a:prstGeom>
        </p:spPr>
        <p:txBody>
          <a:bodyPr vert="horz" lIns="74295" tIns="37148" rIns="74295" bIns="37148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3813811"/>
            <a:ext cx="1851660" cy="219075"/>
          </a:xfrm>
          <a:prstGeom prst="rect">
            <a:avLst/>
          </a:prstGeom>
        </p:spPr>
        <p:txBody>
          <a:bodyPr vert="horz" lIns="74295" tIns="37148" rIns="74295" bIns="37148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8C7CC-DADB-433A-944A-1A6B1C57D01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341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1961740"/>
              </p:ext>
            </p:extLst>
          </p:nvPr>
        </p:nvGraphicFramePr>
        <p:xfrm>
          <a:off x="2570869" y="675503"/>
          <a:ext cx="3953499" cy="2684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9" name="CuadroTexto 17"/>
          <p:cNvSpPr txBox="1"/>
          <p:nvPr/>
        </p:nvSpPr>
        <p:spPr>
          <a:xfrm rot="16200000">
            <a:off x="1997306" y="1624133"/>
            <a:ext cx="764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UI / L</a:t>
            </a:r>
            <a:endParaRPr lang="es-MX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CuadroTexto 37"/>
          <p:cNvSpPr txBox="1"/>
          <p:nvPr/>
        </p:nvSpPr>
        <p:spPr>
          <a:xfrm>
            <a:off x="4378023" y="334973"/>
            <a:ext cx="68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LDH</a:t>
            </a:r>
            <a:endParaRPr lang="es-AR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59961" y="3468735"/>
            <a:ext cx="4309390" cy="309181"/>
            <a:chOff x="2442458" y="3485211"/>
            <a:chExt cx="4309390" cy="309181"/>
          </a:xfrm>
        </p:grpSpPr>
        <p:sp>
          <p:nvSpPr>
            <p:cNvPr id="31" name="Rectángulo 41"/>
            <p:cNvSpPr/>
            <p:nvPr/>
          </p:nvSpPr>
          <p:spPr>
            <a:xfrm>
              <a:off x="3467414" y="3486615"/>
              <a:ext cx="15862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MX" sz="1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D. </a:t>
              </a:r>
              <a:r>
                <a:rPr lang="en-US" sz="1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s-MX" sz="1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igrum</a:t>
              </a:r>
              <a:r>
                <a:rPr lang="es-MX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040417</a:t>
              </a:r>
              <a:endParaRPr lang="es-MX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2442458" y="3582524"/>
              <a:ext cx="128411" cy="13367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5" name="Rectángulo 41"/>
            <p:cNvSpPr/>
            <p:nvPr/>
          </p:nvSpPr>
          <p:spPr>
            <a:xfrm>
              <a:off x="2558893" y="3485211"/>
              <a:ext cx="787395" cy="30777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MX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Control</a:t>
              </a:r>
              <a:endParaRPr lang="es-MX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374473" y="3581134"/>
              <a:ext cx="128411" cy="13367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8" name="Rectángulo 41"/>
            <p:cNvSpPr/>
            <p:nvPr/>
          </p:nvSpPr>
          <p:spPr>
            <a:xfrm>
              <a:off x="5165636" y="3485212"/>
              <a:ext cx="15862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MX" sz="1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D. </a:t>
              </a:r>
              <a:r>
                <a:rPr lang="en-US" sz="1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s-MX" sz="1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igrum</a:t>
              </a:r>
              <a:r>
                <a:rPr lang="es-MX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030918</a:t>
              </a:r>
              <a:endParaRPr lang="es-MX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077089" y="3579731"/>
              <a:ext cx="128411" cy="1336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45668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468</TotalTime>
  <Words>18</Words>
  <Application>Microsoft Office PowerPoint</Application>
  <PresentationFormat>Personalizado</PresentationFormat>
  <Paragraphs>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Valeria Catalina Garcia Castillo</dc:creator>
  <cp:lastModifiedBy>Julio</cp:lastModifiedBy>
  <cp:revision>43</cp:revision>
  <dcterms:created xsi:type="dcterms:W3CDTF">2017-11-16T11:13:01Z</dcterms:created>
  <dcterms:modified xsi:type="dcterms:W3CDTF">2021-05-13T14:31:11Z</dcterms:modified>
</cp:coreProperties>
</file>