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1755" autoAdjust="0"/>
    <p:restoredTop sz="94660"/>
  </p:normalViewPr>
  <p:slideViewPr>
    <p:cSldViewPr snapToGrid="0">
      <p:cViewPr>
        <p:scale>
          <a:sx n="184" d="100"/>
          <a:sy n="184" d="100"/>
        </p:scale>
        <p:origin x="540" y="-55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CBDFE-A046-48CB-A1BB-6BC31E84BD12}" type="datetimeFigureOut">
              <a:rPr lang="de-DE" smtClean="0"/>
              <a:t>22.12.2021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B375-726F-45BA-9DCF-E2EE201ED0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290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CBDFE-A046-48CB-A1BB-6BC31E84BD12}" type="datetimeFigureOut">
              <a:rPr lang="de-DE" smtClean="0"/>
              <a:t>22.12.2021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B375-726F-45BA-9DCF-E2EE201ED0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7642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CBDFE-A046-48CB-A1BB-6BC31E84BD12}" type="datetimeFigureOut">
              <a:rPr lang="de-DE" smtClean="0"/>
              <a:t>22.12.2021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B375-726F-45BA-9DCF-E2EE201ED0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4703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CBDFE-A046-48CB-A1BB-6BC31E84BD12}" type="datetimeFigureOut">
              <a:rPr lang="de-DE" smtClean="0"/>
              <a:t>22.12.2021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B375-726F-45BA-9DCF-E2EE201ED0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1470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CBDFE-A046-48CB-A1BB-6BC31E84BD12}" type="datetimeFigureOut">
              <a:rPr lang="de-DE" smtClean="0"/>
              <a:t>22.12.2021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B375-726F-45BA-9DCF-E2EE201ED0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7199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CBDFE-A046-48CB-A1BB-6BC31E84BD12}" type="datetimeFigureOut">
              <a:rPr lang="de-DE" smtClean="0"/>
              <a:t>22.12.2021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B375-726F-45BA-9DCF-E2EE201ED0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999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CBDFE-A046-48CB-A1BB-6BC31E84BD12}" type="datetimeFigureOut">
              <a:rPr lang="de-DE" smtClean="0"/>
              <a:t>22.12.2021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B375-726F-45BA-9DCF-E2EE201ED0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8288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CBDFE-A046-48CB-A1BB-6BC31E84BD12}" type="datetimeFigureOut">
              <a:rPr lang="de-DE" smtClean="0"/>
              <a:t>22.12.2021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B375-726F-45BA-9DCF-E2EE201ED0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8122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CBDFE-A046-48CB-A1BB-6BC31E84BD12}" type="datetimeFigureOut">
              <a:rPr lang="de-DE" smtClean="0"/>
              <a:t>22.12.2021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B375-726F-45BA-9DCF-E2EE201ED0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9194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CBDFE-A046-48CB-A1BB-6BC31E84BD12}" type="datetimeFigureOut">
              <a:rPr lang="de-DE" smtClean="0"/>
              <a:t>22.12.2021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B375-726F-45BA-9DCF-E2EE201ED0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6147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CBDFE-A046-48CB-A1BB-6BC31E84BD12}" type="datetimeFigureOut">
              <a:rPr lang="de-DE" smtClean="0"/>
              <a:t>22.12.2021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12B375-726F-45BA-9DCF-E2EE201ED0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1043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CBDFE-A046-48CB-A1BB-6BC31E84BD12}" type="datetimeFigureOut">
              <a:rPr lang="de-DE" smtClean="0"/>
              <a:t>22.12.2021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2B375-726F-45BA-9DCF-E2EE201ED0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6917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089" y="0"/>
            <a:ext cx="6400800" cy="9127701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442610" y="389107"/>
            <a:ext cx="6181926" cy="1614792"/>
          </a:xfrm>
          <a:prstGeom prst="rect">
            <a:avLst/>
          </a:prstGeom>
          <a:solidFill>
            <a:srgbClr val="FFFF00">
              <a:alpha val="30000"/>
            </a:srgbClr>
          </a:solidFill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42610" y="2767521"/>
            <a:ext cx="6181926" cy="1532105"/>
          </a:xfrm>
          <a:prstGeom prst="rect">
            <a:avLst/>
          </a:prstGeom>
          <a:solidFill>
            <a:srgbClr val="FFFF00">
              <a:alpha val="30000"/>
            </a:srgbClr>
          </a:solidFill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442610" y="4972457"/>
            <a:ext cx="6181926" cy="1476981"/>
          </a:xfrm>
          <a:prstGeom prst="rect">
            <a:avLst/>
          </a:prstGeom>
          <a:solidFill>
            <a:srgbClr val="FFFF00">
              <a:alpha val="30000"/>
            </a:srgbClr>
          </a:solidFill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42610" y="6579142"/>
            <a:ext cx="6181926" cy="1037615"/>
          </a:xfrm>
          <a:prstGeom prst="rect">
            <a:avLst/>
          </a:prstGeom>
          <a:solidFill>
            <a:srgbClr val="FFFF00">
              <a:alpha val="30000"/>
            </a:srgbClr>
          </a:solidFill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3736752" y="334"/>
            <a:ext cx="211596" cy="92333"/>
          </a:xfrm>
          <a:prstGeom prst="rect">
            <a:avLst/>
          </a:prstGeom>
          <a:solidFill>
            <a:schemeClr val="accent1">
              <a:lumMod val="40000"/>
              <a:lumOff val="60000"/>
              <a:alpha val="5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600" b="1" dirty="0" err="1" smtClean="0"/>
              <a:t>Exon</a:t>
            </a:r>
            <a:r>
              <a:rPr lang="de-DE" sz="600" b="1" dirty="0" smtClean="0"/>
              <a:t> 2</a:t>
            </a:r>
            <a:endParaRPr lang="de-DE" sz="600" b="1" dirty="0"/>
          </a:p>
        </p:txBody>
      </p:sp>
      <p:sp>
        <p:nvSpPr>
          <p:cNvPr id="12" name="Textfeld 11"/>
          <p:cNvSpPr txBox="1"/>
          <p:nvPr/>
        </p:nvSpPr>
        <p:spPr>
          <a:xfrm>
            <a:off x="2668330" y="367260"/>
            <a:ext cx="211596" cy="92333"/>
          </a:xfrm>
          <a:prstGeom prst="rect">
            <a:avLst/>
          </a:prstGeom>
          <a:solidFill>
            <a:schemeClr val="accent1">
              <a:lumMod val="40000"/>
              <a:lumOff val="60000"/>
              <a:alpha val="5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600" b="1" dirty="0" err="1" smtClean="0"/>
              <a:t>Exon</a:t>
            </a:r>
            <a:r>
              <a:rPr lang="de-DE" sz="600" b="1" dirty="0" smtClean="0"/>
              <a:t> 3</a:t>
            </a:r>
            <a:endParaRPr lang="de-DE" sz="600" b="1" dirty="0"/>
          </a:p>
        </p:txBody>
      </p:sp>
      <p:sp>
        <p:nvSpPr>
          <p:cNvPr id="13" name="Textfeld 12"/>
          <p:cNvSpPr txBox="1"/>
          <p:nvPr/>
        </p:nvSpPr>
        <p:spPr>
          <a:xfrm>
            <a:off x="734152" y="607211"/>
            <a:ext cx="211596" cy="92333"/>
          </a:xfrm>
          <a:prstGeom prst="rect">
            <a:avLst/>
          </a:prstGeom>
          <a:solidFill>
            <a:schemeClr val="accent1">
              <a:lumMod val="40000"/>
              <a:lumOff val="60000"/>
              <a:alpha val="5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600" b="1" dirty="0" err="1" smtClean="0"/>
              <a:t>Exon</a:t>
            </a:r>
            <a:r>
              <a:rPr lang="de-DE" sz="600" b="1" dirty="0" smtClean="0"/>
              <a:t> 4</a:t>
            </a:r>
            <a:endParaRPr lang="de-DE" sz="600" b="1" dirty="0"/>
          </a:p>
        </p:txBody>
      </p:sp>
      <p:sp>
        <p:nvSpPr>
          <p:cNvPr id="14" name="Textfeld 13"/>
          <p:cNvSpPr txBox="1"/>
          <p:nvPr/>
        </p:nvSpPr>
        <p:spPr>
          <a:xfrm>
            <a:off x="3756199" y="613693"/>
            <a:ext cx="211596" cy="92333"/>
          </a:xfrm>
          <a:prstGeom prst="rect">
            <a:avLst/>
          </a:prstGeom>
          <a:solidFill>
            <a:schemeClr val="accent1">
              <a:lumMod val="40000"/>
              <a:lumOff val="60000"/>
              <a:alpha val="5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600" b="1" dirty="0" err="1" smtClean="0"/>
              <a:t>Exon</a:t>
            </a:r>
            <a:r>
              <a:rPr lang="de-DE" sz="600" b="1" dirty="0" smtClean="0"/>
              <a:t> 5</a:t>
            </a:r>
            <a:endParaRPr lang="de-DE" sz="600" b="1" dirty="0"/>
          </a:p>
        </p:txBody>
      </p:sp>
      <p:sp>
        <p:nvSpPr>
          <p:cNvPr id="15" name="Textfeld 14"/>
          <p:cNvSpPr txBox="1"/>
          <p:nvPr/>
        </p:nvSpPr>
        <p:spPr>
          <a:xfrm>
            <a:off x="2186809" y="907147"/>
            <a:ext cx="211596" cy="92333"/>
          </a:xfrm>
          <a:prstGeom prst="rect">
            <a:avLst/>
          </a:prstGeom>
          <a:solidFill>
            <a:schemeClr val="accent1">
              <a:lumMod val="40000"/>
              <a:lumOff val="60000"/>
              <a:alpha val="5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600" b="1" dirty="0" err="1" smtClean="0"/>
              <a:t>Exon</a:t>
            </a:r>
            <a:r>
              <a:rPr lang="de-DE" sz="600" b="1" dirty="0" smtClean="0"/>
              <a:t> 6</a:t>
            </a:r>
            <a:endParaRPr lang="de-DE" sz="600" b="1" dirty="0"/>
          </a:p>
        </p:txBody>
      </p:sp>
      <p:sp>
        <p:nvSpPr>
          <p:cNvPr id="16" name="Textfeld 15"/>
          <p:cNvSpPr txBox="1"/>
          <p:nvPr/>
        </p:nvSpPr>
        <p:spPr>
          <a:xfrm>
            <a:off x="5247779" y="907147"/>
            <a:ext cx="211596" cy="92333"/>
          </a:xfrm>
          <a:prstGeom prst="rect">
            <a:avLst/>
          </a:prstGeom>
          <a:solidFill>
            <a:schemeClr val="accent1">
              <a:lumMod val="40000"/>
              <a:lumOff val="60000"/>
              <a:alpha val="5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600" b="1" dirty="0" err="1" smtClean="0"/>
              <a:t>Exon</a:t>
            </a:r>
            <a:r>
              <a:rPr lang="de-DE" sz="600" b="1" dirty="0" smtClean="0"/>
              <a:t> 7</a:t>
            </a:r>
            <a:endParaRPr lang="de-DE" sz="600" b="1" dirty="0"/>
          </a:p>
        </p:txBody>
      </p:sp>
      <p:sp>
        <p:nvSpPr>
          <p:cNvPr id="17" name="Textfeld 16"/>
          <p:cNvSpPr txBox="1"/>
          <p:nvPr/>
        </p:nvSpPr>
        <p:spPr>
          <a:xfrm>
            <a:off x="1115145" y="1434062"/>
            <a:ext cx="211596" cy="92333"/>
          </a:xfrm>
          <a:prstGeom prst="rect">
            <a:avLst/>
          </a:prstGeom>
          <a:solidFill>
            <a:schemeClr val="accent1">
              <a:lumMod val="40000"/>
              <a:lumOff val="60000"/>
              <a:alpha val="5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600" b="1" dirty="0" err="1" smtClean="0"/>
              <a:t>Exon</a:t>
            </a:r>
            <a:r>
              <a:rPr lang="de-DE" sz="600" b="1" dirty="0" smtClean="0"/>
              <a:t> 8</a:t>
            </a:r>
            <a:endParaRPr lang="de-DE" sz="600" b="1" dirty="0"/>
          </a:p>
        </p:txBody>
      </p:sp>
      <p:sp>
        <p:nvSpPr>
          <p:cNvPr id="18" name="Textfeld 17"/>
          <p:cNvSpPr txBox="1"/>
          <p:nvPr/>
        </p:nvSpPr>
        <p:spPr>
          <a:xfrm>
            <a:off x="3269418" y="1434062"/>
            <a:ext cx="211596" cy="92333"/>
          </a:xfrm>
          <a:prstGeom prst="rect">
            <a:avLst/>
          </a:prstGeom>
          <a:solidFill>
            <a:schemeClr val="accent1">
              <a:lumMod val="40000"/>
              <a:lumOff val="60000"/>
              <a:alpha val="5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600" b="1" dirty="0" err="1" smtClean="0"/>
              <a:t>Exon</a:t>
            </a:r>
            <a:r>
              <a:rPr lang="de-DE" sz="600" b="1" dirty="0" smtClean="0"/>
              <a:t> 9</a:t>
            </a:r>
            <a:endParaRPr lang="de-DE" sz="600" b="1" dirty="0"/>
          </a:p>
        </p:txBody>
      </p:sp>
      <p:sp>
        <p:nvSpPr>
          <p:cNvPr id="19" name="Textfeld 18"/>
          <p:cNvSpPr txBox="1"/>
          <p:nvPr/>
        </p:nvSpPr>
        <p:spPr>
          <a:xfrm>
            <a:off x="2123178" y="1669150"/>
            <a:ext cx="250068" cy="92333"/>
          </a:xfrm>
          <a:prstGeom prst="rect">
            <a:avLst/>
          </a:prstGeom>
          <a:solidFill>
            <a:schemeClr val="accent1">
              <a:lumMod val="40000"/>
              <a:lumOff val="60000"/>
              <a:alpha val="5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600" b="1" dirty="0" err="1" smtClean="0"/>
              <a:t>Exon</a:t>
            </a:r>
            <a:r>
              <a:rPr lang="de-DE" sz="600" b="1" dirty="0" smtClean="0"/>
              <a:t> 10</a:t>
            </a:r>
            <a:endParaRPr lang="de-DE" sz="600" b="1" dirty="0"/>
          </a:p>
        </p:txBody>
      </p:sp>
      <p:sp>
        <p:nvSpPr>
          <p:cNvPr id="20" name="Textfeld 19"/>
          <p:cNvSpPr txBox="1"/>
          <p:nvPr/>
        </p:nvSpPr>
        <p:spPr>
          <a:xfrm>
            <a:off x="2764400" y="1962596"/>
            <a:ext cx="250068" cy="92333"/>
          </a:xfrm>
          <a:prstGeom prst="rect">
            <a:avLst/>
          </a:prstGeom>
          <a:solidFill>
            <a:schemeClr val="accent1">
              <a:lumMod val="40000"/>
              <a:lumOff val="60000"/>
              <a:alpha val="5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600" b="1" dirty="0" err="1" smtClean="0"/>
              <a:t>Exon</a:t>
            </a:r>
            <a:r>
              <a:rPr lang="de-DE" sz="600" b="1" dirty="0" smtClean="0"/>
              <a:t> 10</a:t>
            </a:r>
            <a:endParaRPr lang="de-DE" sz="600" b="1" dirty="0"/>
          </a:p>
        </p:txBody>
      </p:sp>
      <p:sp>
        <p:nvSpPr>
          <p:cNvPr id="21" name="Textfeld 20"/>
          <p:cNvSpPr txBox="1"/>
          <p:nvPr/>
        </p:nvSpPr>
        <p:spPr>
          <a:xfrm>
            <a:off x="2814658" y="2173364"/>
            <a:ext cx="250068" cy="92333"/>
          </a:xfrm>
          <a:prstGeom prst="rect">
            <a:avLst/>
          </a:prstGeom>
          <a:solidFill>
            <a:schemeClr val="accent1">
              <a:lumMod val="40000"/>
              <a:lumOff val="60000"/>
              <a:alpha val="5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600" b="1" dirty="0" err="1" smtClean="0"/>
              <a:t>Exon</a:t>
            </a:r>
            <a:r>
              <a:rPr lang="de-DE" sz="600" b="1" dirty="0" smtClean="0"/>
              <a:t> 12</a:t>
            </a:r>
            <a:endParaRPr lang="de-DE" sz="600" b="1" dirty="0"/>
          </a:p>
        </p:txBody>
      </p:sp>
      <p:sp>
        <p:nvSpPr>
          <p:cNvPr id="22" name="Textfeld 21"/>
          <p:cNvSpPr txBox="1"/>
          <p:nvPr/>
        </p:nvSpPr>
        <p:spPr>
          <a:xfrm>
            <a:off x="3231330" y="2531664"/>
            <a:ext cx="250068" cy="92333"/>
          </a:xfrm>
          <a:prstGeom prst="rect">
            <a:avLst/>
          </a:prstGeom>
          <a:solidFill>
            <a:schemeClr val="accent1">
              <a:lumMod val="40000"/>
              <a:lumOff val="60000"/>
              <a:alpha val="5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600" b="1" dirty="0" err="1" smtClean="0"/>
              <a:t>Exon</a:t>
            </a:r>
            <a:r>
              <a:rPr lang="de-DE" sz="600" b="1" dirty="0" smtClean="0"/>
              <a:t> 13</a:t>
            </a:r>
            <a:endParaRPr lang="de-DE" sz="600" b="1" dirty="0"/>
          </a:p>
        </p:txBody>
      </p:sp>
      <p:sp>
        <p:nvSpPr>
          <p:cNvPr id="23" name="Textfeld 22"/>
          <p:cNvSpPr txBox="1"/>
          <p:nvPr/>
        </p:nvSpPr>
        <p:spPr>
          <a:xfrm>
            <a:off x="1786770" y="2731082"/>
            <a:ext cx="250068" cy="92333"/>
          </a:xfrm>
          <a:prstGeom prst="rect">
            <a:avLst/>
          </a:prstGeom>
          <a:solidFill>
            <a:schemeClr val="accent1">
              <a:lumMod val="40000"/>
              <a:lumOff val="60000"/>
              <a:alpha val="5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600" b="1" dirty="0" err="1" smtClean="0"/>
              <a:t>Exon</a:t>
            </a:r>
            <a:r>
              <a:rPr lang="de-DE" sz="600" b="1" dirty="0" smtClean="0"/>
              <a:t> 14</a:t>
            </a:r>
            <a:endParaRPr lang="de-DE" sz="600" b="1" dirty="0"/>
          </a:p>
        </p:txBody>
      </p:sp>
      <p:sp>
        <p:nvSpPr>
          <p:cNvPr id="24" name="Textfeld 23"/>
          <p:cNvSpPr txBox="1"/>
          <p:nvPr/>
        </p:nvSpPr>
        <p:spPr>
          <a:xfrm>
            <a:off x="2764400" y="1957732"/>
            <a:ext cx="250068" cy="92333"/>
          </a:xfrm>
          <a:prstGeom prst="rect">
            <a:avLst/>
          </a:prstGeom>
          <a:solidFill>
            <a:schemeClr val="accent1">
              <a:lumMod val="40000"/>
              <a:lumOff val="60000"/>
              <a:alpha val="5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600" b="1" dirty="0" err="1" smtClean="0"/>
              <a:t>Exon</a:t>
            </a:r>
            <a:r>
              <a:rPr lang="de-DE" sz="600" b="1" dirty="0" smtClean="0"/>
              <a:t> 11</a:t>
            </a:r>
            <a:endParaRPr lang="de-DE" sz="600" b="1" dirty="0"/>
          </a:p>
        </p:txBody>
      </p:sp>
      <p:sp>
        <p:nvSpPr>
          <p:cNvPr id="25" name="Textfeld 24"/>
          <p:cNvSpPr txBox="1"/>
          <p:nvPr/>
        </p:nvSpPr>
        <p:spPr>
          <a:xfrm>
            <a:off x="3753372" y="3053715"/>
            <a:ext cx="250068" cy="92333"/>
          </a:xfrm>
          <a:prstGeom prst="rect">
            <a:avLst/>
          </a:prstGeom>
          <a:solidFill>
            <a:schemeClr val="accent1">
              <a:lumMod val="40000"/>
              <a:lumOff val="60000"/>
              <a:alpha val="5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600" b="1" dirty="0" err="1" smtClean="0"/>
              <a:t>Exon</a:t>
            </a:r>
            <a:r>
              <a:rPr lang="de-DE" sz="600" b="1" dirty="0" smtClean="0"/>
              <a:t> 15</a:t>
            </a:r>
            <a:endParaRPr lang="de-DE" sz="600" b="1" dirty="0"/>
          </a:p>
        </p:txBody>
      </p:sp>
      <p:sp>
        <p:nvSpPr>
          <p:cNvPr id="26" name="Textfeld 25"/>
          <p:cNvSpPr txBox="1"/>
          <p:nvPr/>
        </p:nvSpPr>
        <p:spPr>
          <a:xfrm>
            <a:off x="3623670" y="3342306"/>
            <a:ext cx="250068" cy="92333"/>
          </a:xfrm>
          <a:prstGeom prst="rect">
            <a:avLst/>
          </a:prstGeom>
          <a:solidFill>
            <a:schemeClr val="accent1">
              <a:lumMod val="40000"/>
              <a:lumOff val="60000"/>
              <a:alpha val="5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600" b="1" dirty="0" err="1" smtClean="0"/>
              <a:t>Exon</a:t>
            </a:r>
            <a:r>
              <a:rPr lang="de-DE" sz="600" b="1" dirty="0" smtClean="0"/>
              <a:t> 16</a:t>
            </a:r>
            <a:endParaRPr lang="de-DE" sz="600" b="1" dirty="0"/>
          </a:p>
        </p:txBody>
      </p:sp>
      <p:sp>
        <p:nvSpPr>
          <p:cNvPr id="27" name="Textfeld 26"/>
          <p:cNvSpPr txBox="1"/>
          <p:nvPr/>
        </p:nvSpPr>
        <p:spPr>
          <a:xfrm>
            <a:off x="3365708" y="3833549"/>
            <a:ext cx="250068" cy="92333"/>
          </a:xfrm>
          <a:prstGeom prst="rect">
            <a:avLst/>
          </a:prstGeom>
          <a:solidFill>
            <a:schemeClr val="accent1">
              <a:lumMod val="40000"/>
              <a:lumOff val="60000"/>
              <a:alpha val="5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600" b="1" dirty="0" err="1" smtClean="0"/>
              <a:t>Exon</a:t>
            </a:r>
            <a:r>
              <a:rPr lang="de-DE" sz="600" b="1" dirty="0" smtClean="0"/>
              <a:t> 17</a:t>
            </a:r>
            <a:endParaRPr lang="de-DE" sz="600" b="1" dirty="0"/>
          </a:p>
        </p:txBody>
      </p:sp>
      <p:sp>
        <p:nvSpPr>
          <p:cNvPr id="28" name="Textfeld 27"/>
          <p:cNvSpPr txBox="1"/>
          <p:nvPr/>
        </p:nvSpPr>
        <p:spPr>
          <a:xfrm>
            <a:off x="6022980" y="4268050"/>
            <a:ext cx="250068" cy="92333"/>
          </a:xfrm>
          <a:prstGeom prst="rect">
            <a:avLst/>
          </a:prstGeom>
          <a:solidFill>
            <a:schemeClr val="accent1">
              <a:lumMod val="40000"/>
              <a:lumOff val="60000"/>
              <a:alpha val="5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600" b="1" dirty="0" err="1" smtClean="0"/>
              <a:t>Exon</a:t>
            </a:r>
            <a:r>
              <a:rPr lang="de-DE" sz="600" b="1" dirty="0" smtClean="0"/>
              <a:t> 18</a:t>
            </a:r>
            <a:endParaRPr lang="de-DE" sz="600" b="1" dirty="0"/>
          </a:p>
        </p:txBody>
      </p:sp>
      <p:sp>
        <p:nvSpPr>
          <p:cNvPr id="29" name="Textfeld 28"/>
          <p:cNvSpPr txBox="1"/>
          <p:nvPr/>
        </p:nvSpPr>
        <p:spPr>
          <a:xfrm>
            <a:off x="5512278" y="4471517"/>
            <a:ext cx="250068" cy="92333"/>
          </a:xfrm>
          <a:prstGeom prst="rect">
            <a:avLst/>
          </a:prstGeom>
          <a:solidFill>
            <a:schemeClr val="accent1">
              <a:lumMod val="40000"/>
              <a:lumOff val="60000"/>
              <a:alpha val="5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600" b="1" dirty="0" err="1" smtClean="0"/>
              <a:t>Exon</a:t>
            </a:r>
            <a:r>
              <a:rPr lang="de-DE" sz="600" b="1" dirty="0" smtClean="0"/>
              <a:t> 19</a:t>
            </a:r>
            <a:endParaRPr lang="de-DE" sz="600" b="1" dirty="0"/>
          </a:p>
        </p:txBody>
      </p:sp>
      <p:sp>
        <p:nvSpPr>
          <p:cNvPr id="30" name="Textfeld 29"/>
          <p:cNvSpPr txBox="1"/>
          <p:nvPr/>
        </p:nvSpPr>
        <p:spPr>
          <a:xfrm>
            <a:off x="3654184" y="4694951"/>
            <a:ext cx="250068" cy="92333"/>
          </a:xfrm>
          <a:prstGeom prst="rect">
            <a:avLst/>
          </a:prstGeom>
          <a:solidFill>
            <a:schemeClr val="accent1">
              <a:lumMod val="40000"/>
              <a:lumOff val="60000"/>
              <a:alpha val="5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600" b="1" dirty="0" err="1" smtClean="0"/>
              <a:t>Exon</a:t>
            </a:r>
            <a:r>
              <a:rPr lang="de-DE" sz="600" b="1" dirty="0" smtClean="0"/>
              <a:t> 20</a:t>
            </a:r>
            <a:endParaRPr lang="de-DE" sz="600" b="1" dirty="0"/>
          </a:p>
        </p:txBody>
      </p:sp>
      <p:sp>
        <p:nvSpPr>
          <p:cNvPr id="31" name="Textfeld 30"/>
          <p:cNvSpPr txBox="1"/>
          <p:nvPr/>
        </p:nvSpPr>
        <p:spPr>
          <a:xfrm>
            <a:off x="2911019" y="4962764"/>
            <a:ext cx="250068" cy="92333"/>
          </a:xfrm>
          <a:prstGeom prst="rect">
            <a:avLst/>
          </a:prstGeom>
          <a:solidFill>
            <a:schemeClr val="accent1">
              <a:lumMod val="40000"/>
              <a:lumOff val="60000"/>
              <a:alpha val="5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600" b="1" dirty="0" err="1" smtClean="0"/>
              <a:t>Exon</a:t>
            </a:r>
            <a:r>
              <a:rPr lang="de-DE" sz="600" b="1" dirty="0" smtClean="0"/>
              <a:t> 21</a:t>
            </a:r>
            <a:endParaRPr lang="de-DE" sz="600" b="1" dirty="0"/>
          </a:p>
        </p:txBody>
      </p:sp>
      <p:sp>
        <p:nvSpPr>
          <p:cNvPr id="32" name="Textfeld 31"/>
          <p:cNvSpPr txBox="1"/>
          <p:nvPr/>
        </p:nvSpPr>
        <p:spPr>
          <a:xfrm>
            <a:off x="2795910" y="5256217"/>
            <a:ext cx="250068" cy="92333"/>
          </a:xfrm>
          <a:prstGeom prst="rect">
            <a:avLst/>
          </a:prstGeom>
          <a:solidFill>
            <a:schemeClr val="accent1">
              <a:lumMod val="40000"/>
              <a:lumOff val="60000"/>
              <a:alpha val="5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600" b="1" dirty="0" err="1" smtClean="0"/>
              <a:t>Exon</a:t>
            </a:r>
            <a:r>
              <a:rPr lang="de-DE" sz="600" b="1" dirty="0" smtClean="0"/>
              <a:t> 22</a:t>
            </a:r>
            <a:endParaRPr lang="de-DE" sz="600" b="1" dirty="0"/>
          </a:p>
        </p:txBody>
      </p:sp>
      <p:sp>
        <p:nvSpPr>
          <p:cNvPr id="33" name="Textfeld 32"/>
          <p:cNvSpPr txBox="1"/>
          <p:nvPr/>
        </p:nvSpPr>
        <p:spPr>
          <a:xfrm>
            <a:off x="1017369" y="5564260"/>
            <a:ext cx="250068" cy="92333"/>
          </a:xfrm>
          <a:prstGeom prst="rect">
            <a:avLst/>
          </a:prstGeom>
          <a:solidFill>
            <a:schemeClr val="accent1">
              <a:lumMod val="40000"/>
              <a:lumOff val="60000"/>
              <a:alpha val="5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600" b="1" dirty="0" err="1" smtClean="0"/>
              <a:t>Exon</a:t>
            </a:r>
            <a:r>
              <a:rPr lang="de-DE" sz="600" b="1" dirty="0" smtClean="0"/>
              <a:t> 23</a:t>
            </a:r>
            <a:endParaRPr lang="de-DE" sz="600" b="1" dirty="0"/>
          </a:p>
        </p:txBody>
      </p:sp>
      <p:sp>
        <p:nvSpPr>
          <p:cNvPr id="34" name="Textfeld 33"/>
          <p:cNvSpPr txBox="1"/>
          <p:nvPr/>
        </p:nvSpPr>
        <p:spPr>
          <a:xfrm>
            <a:off x="4370169" y="5896622"/>
            <a:ext cx="250068" cy="92333"/>
          </a:xfrm>
          <a:prstGeom prst="rect">
            <a:avLst/>
          </a:prstGeom>
          <a:solidFill>
            <a:schemeClr val="accent1">
              <a:lumMod val="40000"/>
              <a:lumOff val="60000"/>
              <a:alpha val="5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600" b="1" dirty="0" err="1" smtClean="0"/>
              <a:t>Exon</a:t>
            </a:r>
            <a:r>
              <a:rPr lang="de-DE" sz="600" b="1" dirty="0" smtClean="0"/>
              <a:t> 24</a:t>
            </a:r>
            <a:endParaRPr lang="de-DE" sz="600" b="1" dirty="0"/>
          </a:p>
        </p:txBody>
      </p:sp>
      <p:sp>
        <p:nvSpPr>
          <p:cNvPr id="35" name="Textfeld 34"/>
          <p:cNvSpPr txBox="1"/>
          <p:nvPr/>
        </p:nvSpPr>
        <p:spPr>
          <a:xfrm>
            <a:off x="6224910" y="5896622"/>
            <a:ext cx="250068" cy="92333"/>
          </a:xfrm>
          <a:prstGeom prst="rect">
            <a:avLst/>
          </a:prstGeom>
          <a:solidFill>
            <a:schemeClr val="accent1">
              <a:lumMod val="40000"/>
              <a:lumOff val="60000"/>
              <a:alpha val="5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600" b="1" dirty="0" err="1" smtClean="0"/>
              <a:t>Exon</a:t>
            </a:r>
            <a:r>
              <a:rPr lang="de-DE" sz="600" b="1" dirty="0" smtClean="0"/>
              <a:t> 25</a:t>
            </a:r>
            <a:endParaRPr lang="de-DE" sz="600" b="1" dirty="0"/>
          </a:p>
        </p:txBody>
      </p:sp>
      <p:sp>
        <p:nvSpPr>
          <p:cNvPr id="36" name="Textfeld 35"/>
          <p:cNvSpPr txBox="1"/>
          <p:nvPr/>
        </p:nvSpPr>
        <p:spPr>
          <a:xfrm>
            <a:off x="4918161" y="6131707"/>
            <a:ext cx="250068" cy="92333"/>
          </a:xfrm>
          <a:prstGeom prst="rect">
            <a:avLst/>
          </a:prstGeom>
          <a:solidFill>
            <a:schemeClr val="accent1">
              <a:lumMod val="40000"/>
              <a:lumOff val="60000"/>
              <a:alpha val="5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600" b="1" dirty="0" err="1" smtClean="0"/>
              <a:t>Exon</a:t>
            </a:r>
            <a:r>
              <a:rPr lang="de-DE" sz="600" b="1" dirty="0" smtClean="0"/>
              <a:t> 26</a:t>
            </a:r>
            <a:endParaRPr lang="de-DE" sz="600" b="1" dirty="0"/>
          </a:p>
        </p:txBody>
      </p:sp>
      <p:sp>
        <p:nvSpPr>
          <p:cNvPr id="37" name="Textfeld 36"/>
          <p:cNvSpPr txBox="1"/>
          <p:nvPr/>
        </p:nvSpPr>
        <p:spPr>
          <a:xfrm>
            <a:off x="2564590" y="6421837"/>
            <a:ext cx="250068" cy="92333"/>
          </a:xfrm>
          <a:prstGeom prst="rect">
            <a:avLst/>
          </a:prstGeom>
          <a:solidFill>
            <a:schemeClr val="accent1">
              <a:lumMod val="40000"/>
              <a:lumOff val="60000"/>
              <a:alpha val="5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600" b="1" dirty="0" err="1" smtClean="0"/>
              <a:t>Exon</a:t>
            </a:r>
            <a:r>
              <a:rPr lang="de-DE" sz="600" b="1" dirty="0" smtClean="0"/>
              <a:t> 27</a:t>
            </a:r>
            <a:endParaRPr lang="de-DE" sz="600" b="1" dirty="0"/>
          </a:p>
        </p:txBody>
      </p:sp>
      <p:sp>
        <p:nvSpPr>
          <p:cNvPr id="38" name="Textfeld 37"/>
          <p:cNvSpPr txBox="1"/>
          <p:nvPr/>
        </p:nvSpPr>
        <p:spPr>
          <a:xfrm>
            <a:off x="5572058" y="6725015"/>
            <a:ext cx="250068" cy="92333"/>
          </a:xfrm>
          <a:prstGeom prst="rect">
            <a:avLst/>
          </a:prstGeom>
          <a:solidFill>
            <a:schemeClr val="accent1">
              <a:lumMod val="40000"/>
              <a:lumOff val="60000"/>
              <a:alpha val="5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de-DE" sz="600" b="1" dirty="0" err="1" smtClean="0"/>
              <a:t>Exon</a:t>
            </a:r>
            <a:r>
              <a:rPr lang="de-DE" sz="600" b="1" dirty="0" smtClean="0"/>
              <a:t> 28</a:t>
            </a:r>
            <a:endParaRPr lang="de-DE" sz="600" b="1" dirty="0"/>
          </a:p>
        </p:txBody>
      </p:sp>
      <p:sp>
        <p:nvSpPr>
          <p:cNvPr id="39" name="Abgerundetes Rechteck 38"/>
          <p:cNvSpPr/>
          <p:nvPr/>
        </p:nvSpPr>
        <p:spPr>
          <a:xfrm>
            <a:off x="1236965" y="238417"/>
            <a:ext cx="103801" cy="150690"/>
          </a:xfrm>
          <a:prstGeom prst="roundRect">
            <a:avLst/>
          </a:prstGeom>
          <a:noFill/>
          <a:ln w="127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Abgerundetes Rechteck 39"/>
          <p:cNvSpPr/>
          <p:nvPr/>
        </p:nvSpPr>
        <p:spPr>
          <a:xfrm>
            <a:off x="6282014" y="239132"/>
            <a:ext cx="103801" cy="150690"/>
          </a:xfrm>
          <a:prstGeom prst="roundRect">
            <a:avLst/>
          </a:prstGeom>
          <a:noFill/>
          <a:ln w="127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Abgerundetes Rechteck 40"/>
          <p:cNvSpPr/>
          <p:nvPr/>
        </p:nvSpPr>
        <p:spPr>
          <a:xfrm>
            <a:off x="5437680" y="109845"/>
            <a:ext cx="103801" cy="150690"/>
          </a:xfrm>
          <a:prstGeom prst="roundRect">
            <a:avLst/>
          </a:prstGeom>
          <a:noFill/>
          <a:ln w="127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Abgerundetes Rechteck 41"/>
          <p:cNvSpPr/>
          <p:nvPr/>
        </p:nvSpPr>
        <p:spPr>
          <a:xfrm>
            <a:off x="4142381" y="5348550"/>
            <a:ext cx="103801" cy="159002"/>
          </a:xfrm>
          <a:prstGeom prst="roundRect">
            <a:avLst/>
          </a:prstGeom>
          <a:noFill/>
          <a:ln w="127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Ellipse 43"/>
          <p:cNvSpPr/>
          <p:nvPr/>
        </p:nvSpPr>
        <p:spPr>
          <a:xfrm>
            <a:off x="4138289" y="5228464"/>
            <a:ext cx="109333" cy="102772"/>
          </a:xfrm>
          <a:prstGeom prst="ellipse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Rechteck 44"/>
          <p:cNvSpPr/>
          <p:nvPr/>
        </p:nvSpPr>
        <p:spPr>
          <a:xfrm>
            <a:off x="4335086" y="5897880"/>
            <a:ext cx="1857895" cy="2535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389658" y="8369729"/>
            <a:ext cx="6234877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100" dirty="0" err="1" smtClean="0"/>
              <a:t>cDNA</a:t>
            </a:r>
            <a:r>
              <a:rPr lang="de-DE" sz="1100" dirty="0" smtClean="0"/>
              <a:t> </a:t>
            </a:r>
            <a:r>
              <a:rPr lang="de-DE" sz="1100" dirty="0" err="1" smtClean="0"/>
              <a:t>sequence</a:t>
            </a:r>
            <a:r>
              <a:rPr lang="de-DE" sz="1100" dirty="0" smtClean="0"/>
              <a:t> </a:t>
            </a:r>
            <a:r>
              <a:rPr lang="de-DE" sz="1100" dirty="0" err="1" smtClean="0"/>
              <a:t>of</a:t>
            </a:r>
            <a:r>
              <a:rPr lang="de-DE" sz="1100" dirty="0" smtClean="0"/>
              <a:t> human SCN5A </a:t>
            </a:r>
            <a:r>
              <a:rPr lang="de-DE" sz="1100" dirty="0" err="1" smtClean="0"/>
              <a:t>according</a:t>
            </a:r>
            <a:r>
              <a:rPr lang="de-DE" sz="1100" dirty="0" smtClean="0"/>
              <a:t> </a:t>
            </a:r>
            <a:r>
              <a:rPr lang="de-DE" sz="1100" dirty="0" err="1" smtClean="0"/>
              <a:t>to</a:t>
            </a:r>
            <a:r>
              <a:rPr lang="de-DE" sz="1100" dirty="0" smtClean="0"/>
              <a:t> Wang </a:t>
            </a:r>
            <a:r>
              <a:rPr lang="de-DE" sz="1100" i="1" dirty="0" smtClean="0"/>
              <a:t>et al. </a:t>
            </a:r>
            <a:r>
              <a:rPr lang="en-US" sz="1100" dirty="0" smtClean="0"/>
              <a:t>Genomics 1996;34:9-16. Exon boundaries are marked by </a:t>
            </a:r>
            <a:r>
              <a:rPr lang="en-US" sz="1100" dirty="0" smtClean="0">
                <a:sym typeface="Symbol" panose="05050102010706020507" pitchFamily="18" charset="2"/>
              </a:rPr>
              <a:t> followed by exon numbers; transmembrane domains I to IV of the protein (compare Fig. 2B) are shaded yellow; exon 24 which is skipped in macrophages </a:t>
            </a:r>
            <a:r>
              <a:rPr lang="en-US" sz="1100" dirty="0">
                <a:sym typeface="Symbol" panose="05050102010706020507" pitchFamily="18" charset="2"/>
              </a:rPr>
              <a:t>is boxed red; the </a:t>
            </a:r>
            <a:r>
              <a:rPr lang="en-US" sz="1100" dirty="0" smtClean="0">
                <a:sym typeface="Symbol" panose="05050102010706020507" pitchFamily="18" charset="2"/>
              </a:rPr>
              <a:t>E1295K variant codon is marked by the red dot. 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88413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121</Words>
  <Application>Microsoft Office PowerPoint</Application>
  <PresentationFormat>Bildschirmpräsentation (4:3)</PresentationFormat>
  <Paragraphs>29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Office</vt:lpstr>
      <vt:lpstr>PowerPoint-Präsentation</vt:lpstr>
    </vt:vector>
  </TitlesOfParts>
  <Company>Charité Universitaetsmedizin Berlin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Poller, Wolfgang</dc:creator>
  <cp:lastModifiedBy>Poller, Wolfgang</cp:lastModifiedBy>
  <cp:revision>18</cp:revision>
  <dcterms:created xsi:type="dcterms:W3CDTF">2020-10-23T09:31:08Z</dcterms:created>
  <dcterms:modified xsi:type="dcterms:W3CDTF">2021-12-22T08:13:03Z</dcterms:modified>
</cp:coreProperties>
</file>