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9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0" userDrawn="1">
          <p15:clr>
            <a:srgbClr val="A4A3A4"/>
          </p15:clr>
        </p15:guide>
        <p15:guide id="2" pos="2676" userDrawn="1">
          <p15:clr>
            <a:srgbClr val="A4A3A4"/>
          </p15:clr>
        </p15:guide>
        <p15:guide id="3" pos="5296" userDrawn="1">
          <p15:clr>
            <a:srgbClr val="A4A3A4"/>
          </p15:clr>
        </p15:guide>
        <p15:guide id="4" pos="669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935" userDrawn="1">
          <p15:clr>
            <a:srgbClr val="A4A3A4"/>
          </p15:clr>
        </p15:guide>
        <p15:guide id="8" orient="horz" pos="3362" userDrawn="1">
          <p15:clr>
            <a:srgbClr val="A4A3A4"/>
          </p15:clr>
        </p15:guide>
        <p15:guide id="9" orient="horz" pos="663" userDrawn="1">
          <p15:clr>
            <a:srgbClr val="A4A3A4"/>
          </p15:clr>
        </p15:guide>
        <p15:guide id="10" orient="horz" pos="1684" userDrawn="1">
          <p15:clr>
            <a:srgbClr val="A4A3A4"/>
          </p15:clr>
        </p15:guide>
        <p15:guide id="11" pos="2132" userDrawn="1">
          <p15:clr>
            <a:srgbClr val="A4A3A4"/>
          </p15:clr>
        </p15:guide>
        <p15:guide id="12" pos="1945" userDrawn="1">
          <p15:clr>
            <a:srgbClr val="A4A3A4"/>
          </p15:clr>
        </p15:guide>
        <p15:guide id="13" pos="1502" userDrawn="1">
          <p15:clr>
            <a:srgbClr val="A4A3A4"/>
          </p15:clr>
        </p15:guide>
        <p15:guide id="14" pos="1332" userDrawn="1">
          <p15:clr>
            <a:srgbClr val="A4A3A4"/>
          </p15:clr>
        </p15:guide>
        <p15:guide id="15" orient="horz" pos="2614" userDrawn="1">
          <p15:clr>
            <a:srgbClr val="A4A3A4"/>
          </p15:clr>
        </p15:guide>
        <p15:guide id="16" pos="4156" userDrawn="1">
          <p15:clr>
            <a:srgbClr val="A4A3A4"/>
          </p15:clr>
        </p15:guide>
        <p15:guide id="17" pos="4275" userDrawn="1">
          <p15:clr>
            <a:srgbClr val="A4A3A4"/>
          </p15:clr>
        </p15:guide>
        <p15:guide id="18" pos="4717" userDrawn="1">
          <p15:clr>
            <a:srgbClr val="A4A3A4"/>
          </p15:clr>
        </p15:guide>
        <p15:guide id="19" pos="4973" userDrawn="1">
          <p15:clr>
            <a:srgbClr val="A4A3A4"/>
          </p15:clr>
        </p15:guide>
        <p15:guide id="20" orient="horz" pos="4065" userDrawn="1">
          <p15:clr>
            <a:srgbClr val="A4A3A4"/>
          </p15:clr>
        </p15:guide>
        <p15:guide id="21" orient="horz" pos="482" userDrawn="1">
          <p15:clr>
            <a:srgbClr val="A4A3A4"/>
          </p15:clr>
        </p15:guide>
        <p15:guide id="22" orient="horz" pos="595" userDrawn="1">
          <p15:clr>
            <a:srgbClr val="A4A3A4"/>
          </p15:clr>
        </p15:guide>
        <p15:guide id="23" orient="horz" pos="763" userDrawn="1">
          <p15:clr>
            <a:srgbClr val="A4A3A4"/>
          </p15:clr>
        </p15:guide>
        <p15:guide id="24" orient="horz" pos="2546" userDrawn="1">
          <p15:clr>
            <a:srgbClr val="A4A3A4"/>
          </p15:clr>
        </p15:guide>
        <p15:guide id="25" orient="horz" pos="863" userDrawn="1">
          <p15:clr>
            <a:srgbClr val="A4A3A4"/>
          </p15:clr>
        </p15:guide>
        <p15:guide id="26" orient="horz" pos="19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78"/>
    <p:restoredTop sz="94712"/>
  </p:normalViewPr>
  <p:slideViewPr>
    <p:cSldViewPr snapToGrid="0" snapToObjects="1" showGuides="1">
      <p:cViewPr varScale="1">
        <p:scale>
          <a:sx n="93" d="100"/>
          <a:sy n="93" d="100"/>
        </p:scale>
        <p:origin x="1544" y="192"/>
      </p:cViewPr>
      <p:guideLst>
        <p:guide orient="horz" pos="1820"/>
        <p:guide pos="2676"/>
        <p:guide pos="5296"/>
        <p:guide pos="669"/>
        <p:guide orient="horz" pos="3952"/>
        <p:guide orient="horz" pos="867"/>
        <p:guide orient="horz" pos="935"/>
        <p:guide orient="horz" pos="3362"/>
        <p:guide orient="horz" pos="663"/>
        <p:guide orient="horz" pos="1684"/>
        <p:guide pos="2132"/>
        <p:guide pos="1945"/>
        <p:guide pos="1502"/>
        <p:guide pos="1332"/>
        <p:guide orient="horz" pos="2614"/>
        <p:guide pos="4156"/>
        <p:guide pos="4275"/>
        <p:guide pos="4717"/>
        <p:guide pos="4973"/>
        <p:guide orient="horz" pos="4065"/>
        <p:guide orient="horz" pos="482"/>
        <p:guide orient="horz" pos="595"/>
        <p:guide orient="horz" pos="763"/>
        <p:guide orient="horz" pos="2546"/>
        <p:guide orient="horz" pos="863"/>
        <p:guide orient="horz" pos="19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28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74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791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10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8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81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4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98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44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83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94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06EA3-80B8-D64C-9ED2-FCB83B77307C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7BFCA-DF85-8C44-A69B-C6DDA2418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0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n6/hhf88pgd38qcwc4hr8tq3yyw0000gp/T/com.microsoft.Powerpoint/converted_emf.emf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5AD0280B-34B4-3D45-BD58-9AB739465F05}"/>
              </a:ext>
            </a:extLst>
          </p:cNvPr>
          <p:cNvSpPr txBox="1"/>
          <p:nvPr/>
        </p:nvSpPr>
        <p:spPr>
          <a:xfrm>
            <a:off x="397572" y="122925"/>
            <a:ext cx="8420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A) </a:t>
            </a:r>
            <a:r>
              <a:rPr lang="en-CA" sz="1600" dirty="0"/>
              <a:t>Quantile-Quantile plot of -log10 scaled p-values of the burden testing of loss of function variants</a:t>
            </a:r>
            <a:endParaRPr lang="en-US" sz="16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6CC92B2-DF03-0E40-A739-0F18D6D9A27C}"/>
              </a:ext>
            </a:extLst>
          </p:cNvPr>
          <p:cNvSpPr/>
          <p:nvPr/>
        </p:nvSpPr>
        <p:spPr>
          <a:xfrm>
            <a:off x="915310" y="2885505"/>
            <a:ext cx="7883091" cy="2791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4D911AC-D502-CA4D-B47C-679BD3E6DE3D}"/>
              </a:ext>
            </a:extLst>
          </p:cNvPr>
          <p:cNvSpPr/>
          <p:nvPr/>
        </p:nvSpPr>
        <p:spPr>
          <a:xfrm>
            <a:off x="619803" y="554251"/>
            <a:ext cx="336884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AE59386-5DD4-2842-A327-6EA93A6AB48E}"/>
              </a:ext>
            </a:extLst>
          </p:cNvPr>
          <p:cNvSpPr/>
          <p:nvPr/>
        </p:nvSpPr>
        <p:spPr>
          <a:xfrm>
            <a:off x="4890548" y="535337"/>
            <a:ext cx="336884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E2F5988-5B28-0942-86FA-7FDDD5DBBF3C}"/>
              </a:ext>
            </a:extLst>
          </p:cNvPr>
          <p:cNvSpPr/>
          <p:nvPr/>
        </p:nvSpPr>
        <p:spPr>
          <a:xfrm>
            <a:off x="4880389" y="3965284"/>
            <a:ext cx="336884" cy="237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919FE1-EC68-FF46-B013-36531F299E4C}"/>
              </a:ext>
            </a:extLst>
          </p:cNvPr>
          <p:cNvSpPr txBox="1"/>
          <p:nvPr/>
        </p:nvSpPr>
        <p:spPr>
          <a:xfrm>
            <a:off x="957399" y="2842512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0.0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71AF33-08A9-CD49-9544-0360F9C44A24}"/>
              </a:ext>
            </a:extLst>
          </p:cNvPr>
          <p:cNvSpPr txBox="1"/>
          <p:nvPr/>
        </p:nvSpPr>
        <p:spPr>
          <a:xfrm>
            <a:off x="1579575" y="2842512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0.5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08CC12-C91A-E34A-A0BF-CE73D2A13A08}"/>
              </a:ext>
            </a:extLst>
          </p:cNvPr>
          <p:cNvSpPr txBox="1"/>
          <p:nvPr/>
        </p:nvSpPr>
        <p:spPr>
          <a:xfrm>
            <a:off x="2205595" y="2842512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1.0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FA579-FEA7-9D40-8775-3A5F9D67CE49}"/>
              </a:ext>
            </a:extLst>
          </p:cNvPr>
          <p:cNvSpPr txBox="1"/>
          <p:nvPr/>
        </p:nvSpPr>
        <p:spPr>
          <a:xfrm>
            <a:off x="2829674" y="2842512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1.5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134EEF-DAA4-D146-95BF-3CEEBBAE49F5}"/>
              </a:ext>
            </a:extLst>
          </p:cNvPr>
          <p:cNvSpPr txBox="1"/>
          <p:nvPr/>
        </p:nvSpPr>
        <p:spPr>
          <a:xfrm>
            <a:off x="3446109" y="2842512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2.0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B65D08-ADA5-0C47-8805-34C531DB7946}"/>
              </a:ext>
            </a:extLst>
          </p:cNvPr>
          <p:cNvSpPr txBox="1"/>
          <p:nvPr/>
        </p:nvSpPr>
        <p:spPr>
          <a:xfrm>
            <a:off x="724808" y="26347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A69828-5C36-844D-B9B0-4F2959A4E0A8}"/>
              </a:ext>
            </a:extLst>
          </p:cNvPr>
          <p:cNvSpPr txBox="1"/>
          <p:nvPr/>
        </p:nvSpPr>
        <p:spPr>
          <a:xfrm>
            <a:off x="724808" y="2201049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2ED03DC-4D14-7841-860E-0AE4E0CEAEE5}"/>
              </a:ext>
            </a:extLst>
          </p:cNvPr>
          <p:cNvSpPr txBox="1"/>
          <p:nvPr/>
        </p:nvSpPr>
        <p:spPr>
          <a:xfrm>
            <a:off x="724808" y="178138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CEFBE1-9366-864D-AAFA-43C1098D6A63}"/>
              </a:ext>
            </a:extLst>
          </p:cNvPr>
          <p:cNvSpPr txBox="1"/>
          <p:nvPr/>
        </p:nvSpPr>
        <p:spPr>
          <a:xfrm>
            <a:off x="724808" y="91581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8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4182331-9297-4F4F-A166-A4EC93520D3E}"/>
              </a:ext>
            </a:extLst>
          </p:cNvPr>
          <p:cNvSpPr txBox="1"/>
          <p:nvPr/>
        </p:nvSpPr>
        <p:spPr>
          <a:xfrm>
            <a:off x="724808" y="136205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7305B1-3F1E-EA4B-AC9B-383F44BB2666}"/>
              </a:ext>
            </a:extLst>
          </p:cNvPr>
          <p:cNvSpPr txBox="1"/>
          <p:nvPr/>
        </p:nvSpPr>
        <p:spPr>
          <a:xfrm>
            <a:off x="397572" y="3546682"/>
            <a:ext cx="8285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B) </a:t>
            </a:r>
            <a:r>
              <a:rPr lang="en-CA" sz="1600" dirty="0"/>
              <a:t>Quantile-Quantile plot of -log10 scaled p-values of the burden testing of rare missense variants</a:t>
            </a: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6FC9E7-1BB1-9048-8C87-A078852A23D4}"/>
              </a:ext>
            </a:extLst>
          </p:cNvPr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596078" y="586177"/>
            <a:ext cx="3727088" cy="288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E206DF-BFB5-3C4E-9634-5C7CD0494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7923" y="582608"/>
            <a:ext cx="3727080" cy="28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12655C-29AD-8345-B007-E8C940B7BA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615" y="3989480"/>
            <a:ext cx="3727059" cy="28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1ABF46-A85E-7541-87AE-31C316D775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2740" y="3978000"/>
            <a:ext cx="3727059" cy="2880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6683643-3A91-8D41-8338-97CFA679DA9C}"/>
              </a:ext>
            </a:extLst>
          </p:cNvPr>
          <p:cNvSpPr/>
          <p:nvPr/>
        </p:nvSpPr>
        <p:spPr>
          <a:xfrm>
            <a:off x="724808" y="582608"/>
            <a:ext cx="561527" cy="170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80B9B40-95AC-4549-A60E-A79B6070AFF6}"/>
              </a:ext>
            </a:extLst>
          </p:cNvPr>
          <p:cNvSpPr/>
          <p:nvPr/>
        </p:nvSpPr>
        <p:spPr>
          <a:xfrm>
            <a:off x="4666465" y="567003"/>
            <a:ext cx="965829" cy="170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7908FC14-594A-1244-880F-333FD74DB8D2}"/>
              </a:ext>
            </a:extLst>
          </p:cNvPr>
          <p:cNvSpPr/>
          <p:nvPr/>
        </p:nvSpPr>
        <p:spPr>
          <a:xfrm>
            <a:off x="4744517" y="3970373"/>
            <a:ext cx="1056208" cy="170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3C206B6-4147-DE46-AD9C-5554106E55A1}"/>
              </a:ext>
            </a:extLst>
          </p:cNvPr>
          <p:cNvSpPr/>
          <p:nvPr/>
        </p:nvSpPr>
        <p:spPr>
          <a:xfrm>
            <a:off x="583019" y="3980608"/>
            <a:ext cx="1056208" cy="170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EEB814A-9876-1141-B834-1A8414C962BB}"/>
              </a:ext>
            </a:extLst>
          </p:cNvPr>
          <p:cNvSpPr txBox="1"/>
          <p:nvPr/>
        </p:nvSpPr>
        <p:spPr>
          <a:xfrm>
            <a:off x="276962" y="3877172"/>
            <a:ext cx="443518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All targeted genes including known breast cancer susceptibility gene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5B6BCAB-761E-7B4A-ABF6-594DBD99F958}"/>
              </a:ext>
            </a:extLst>
          </p:cNvPr>
          <p:cNvSpPr txBox="1"/>
          <p:nvPr/>
        </p:nvSpPr>
        <p:spPr>
          <a:xfrm>
            <a:off x="4642740" y="3877172"/>
            <a:ext cx="44582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All targeted genes excluding known breast cancer susceptibility gene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1FEAE6A-9F4D-FE4A-8F5F-B565F4CCD958}"/>
              </a:ext>
            </a:extLst>
          </p:cNvPr>
          <p:cNvSpPr txBox="1"/>
          <p:nvPr/>
        </p:nvSpPr>
        <p:spPr>
          <a:xfrm>
            <a:off x="4553510" y="458015"/>
            <a:ext cx="44582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All targeted genes excluding known breast cancer susceptibility gene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C18B6D-71F4-D149-8676-78F58E8FCD97}"/>
              </a:ext>
            </a:extLst>
          </p:cNvPr>
          <p:cNvSpPr txBox="1"/>
          <p:nvPr/>
        </p:nvSpPr>
        <p:spPr>
          <a:xfrm>
            <a:off x="207551" y="456910"/>
            <a:ext cx="443518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All targeted genes including known breast cancer susceptibility gene</a:t>
            </a:r>
          </a:p>
        </p:txBody>
      </p:sp>
    </p:spTree>
    <p:extLst>
      <p:ext uri="{BB962C8B-B14F-4D97-AF65-F5344CB8AC3E}">
        <p14:creationId xmlns:p14="http://schemas.microsoft.com/office/powerpoint/2010/main" val="1908852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C1D9098EAF354CAB2B1A56BF8B8423" ma:contentTypeVersion="6" ma:contentTypeDescription="Crée un document." ma:contentTypeScope="" ma:versionID="fa1b260d2c643f309e1c3916f04b65a3">
  <xsd:schema xmlns:xsd="http://www.w3.org/2001/XMLSchema" xmlns:xs="http://www.w3.org/2001/XMLSchema" xmlns:p="http://schemas.microsoft.com/office/2006/metadata/properties" xmlns:ns2="4e9534b3-64a8-4a8c-8b50-4445be6ead67" xmlns:ns3="0d9c4cf8-ffe7-4422-b557-98ce9b9f1436" targetNamespace="http://schemas.microsoft.com/office/2006/metadata/properties" ma:root="true" ma:fieldsID="7816b099b27ff1c03e14a3610f45fa15" ns2:_="" ns3:_="">
    <xsd:import namespace="4e9534b3-64a8-4a8c-8b50-4445be6ead67"/>
    <xsd:import namespace="0d9c4cf8-ffe7-4422-b557-98ce9b9f14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9534b3-64a8-4a8c-8b50-4445be6ead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9c4cf8-ffe7-4422-b557-98ce9b9f143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65493E-5DCA-43FA-848F-C2D8B8CF38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9534b3-64a8-4a8c-8b50-4445be6ead67"/>
    <ds:schemaRef ds:uri="0d9c4cf8-ffe7-4422-b557-98ce9b9f14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9DE2DF-706C-492E-837F-CDBFF56121C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49F134A-7FC8-4752-90B3-FCE37B0355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87754</TotalTime>
  <Words>81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Martine Dumont</dc:creator>
  <cp:lastModifiedBy>Penny Soucy</cp:lastModifiedBy>
  <cp:revision>532</cp:revision>
  <cp:lastPrinted>2020-06-28T19:29:18Z</cp:lastPrinted>
  <dcterms:created xsi:type="dcterms:W3CDTF">2020-03-12T01:19:20Z</dcterms:created>
  <dcterms:modified xsi:type="dcterms:W3CDTF">2022-05-17T01:10:48Z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0x0101009BC1D9098EAF354CAB2B1A56BF8B8423</vt:lpwstr>
  </property>
</Properties>
</file>