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97" autoAdjust="0"/>
    <p:restoredTop sz="94660"/>
  </p:normalViewPr>
  <p:slideViewPr>
    <p:cSldViewPr snapToGrid="0">
      <p:cViewPr>
        <p:scale>
          <a:sx n="95" d="100"/>
          <a:sy n="95" d="100"/>
        </p:scale>
        <p:origin x="2016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9CABB-EE5D-450A-942A-FB4501E9A022}" type="datetimeFigureOut">
              <a:rPr lang="it-IT" smtClean="0"/>
              <a:t>11/04/22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D9C2-DABD-484B-8583-0E7B3163DCF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61652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9CABB-EE5D-450A-942A-FB4501E9A022}" type="datetimeFigureOut">
              <a:rPr lang="it-IT" smtClean="0"/>
              <a:t>11/04/22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D9C2-DABD-484B-8583-0E7B3163DCF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21635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9CABB-EE5D-450A-942A-FB4501E9A022}" type="datetimeFigureOut">
              <a:rPr lang="it-IT" smtClean="0"/>
              <a:t>11/04/22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D9C2-DABD-484B-8583-0E7B3163DCF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53207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9CABB-EE5D-450A-942A-FB4501E9A022}" type="datetimeFigureOut">
              <a:rPr lang="it-IT" smtClean="0"/>
              <a:t>11/04/22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D9C2-DABD-484B-8583-0E7B3163DCF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61212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9CABB-EE5D-450A-942A-FB4501E9A022}" type="datetimeFigureOut">
              <a:rPr lang="it-IT" smtClean="0"/>
              <a:t>11/04/22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D9C2-DABD-484B-8583-0E7B3163DCF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11661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9CABB-EE5D-450A-942A-FB4501E9A022}" type="datetimeFigureOut">
              <a:rPr lang="it-IT" smtClean="0"/>
              <a:t>11/04/22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D9C2-DABD-484B-8583-0E7B3163DCF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94580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9CABB-EE5D-450A-942A-FB4501E9A022}" type="datetimeFigureOut">
              <a:rPr lang="it-IT" smtClean="0"/>
              <a:t>11/04/22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D9C2-DABD-484B-8583-0E7B3163DCF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1889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9CABB-EE5D-450A-942A-FB4501E9A022}" type="datetimeFigureOut">
              <a:rPr lang="it-IT" smtClean="0"/>
              <a:t>11/04/22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D9C2-DABD-484B-8583-0E7B3163DCF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37884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9CABB-EE5D-450A-942A-FB4501E9A022}" type="datetimeFigureOut">
              <a:rPr lang="it-IT" smtClean="0"/>
              <a:t>11/04/22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D9C2-DABD-484B-8583-0E7B3163DCF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1876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9CABB-EE5D-450A-942A-FB4501E9A022}" type="datetimeFigureOut">
              <a:rPr lang="it-IT" smtClean="0"/>
              <a:t>11/04/22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D9C2-DABD-484B-8583-0E7B3163DCF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503565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9CABB-EE5D-450A-942A-FB4501E9A022}" type="datetimeFigureOut">
              <a:rPr lang="it-IT" smtClean="0"/>
              <a:t>11/04/22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D9C2-DABD-484B-8583-0E7B3163DCF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40233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9CABB-EE5D-450A-942A-FB4501E9A022}" type="datetimeFigureOut">
              <a:rPr lang="it-IT" smtClean="0"/>
              <a:t>11/04/22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C9D9C2-DABD-484B-8583-0E7B3163DCF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71446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emf"/><Relationship Id="rId3" Type="http://schemas.openxmlformats.org/officeDocument/2006/relationships/image" Target="../media/image2.tif"/><Relationship Id="rId7" Type="http://schemas.openxmlformats.org/officeDocument/2006/relationships/image" Target="../media/image6.tif"/><Relationship Id="rId12" Type="http://schemas.openxmlformats.org/officeDocument/2006/relationships/image" Target="../media/image11.em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5" Type="http://schemas.openxmlformats.org/officeDocument/2006/relationships/image" Target="../media/image4.tif"/><Relationship Id="rId10" Type="http://schemas.openxmlformats.org/officeDocument/2006/relationships/image" Target="../media/image9.jpg"/><Relationship Id="rId4" Type="http://schemas.openxmlformats.org/officeDocument/2006/relationships/image" Target="../media/image3.tif"/><Relationship Id="rId9" Type="http://schemas.openxmlformats.org/officeDocument/2006/relationships/image" Target="../media/image8.jpg"/><Relationship Id="rId1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medusa, celenterato, idrozoo&#10;&#10;Descrizione generata automaticamente">
            <a:extLst>
              <a:ext uri="{FF2B5EF4-FFF2-40B4-BE49-F238E27FC236}">
                <a16:creationId xmlns:a16="http://schemas.microsoft.com/office/drawing/2014/main" id="{A76CC27B-7EA7-42E0-BC5C-FBD60E30DE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359" y="1987885"/>
            <a:ext cx="1080000" cy="1080000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D602A599-21C4-489B-9C6D-400D0B6420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8698" y="1987885"/>
            <a:ext cx="1080000" cy="1080000"/>
          </a:xfrm>
          <a:prstGeom prst="rect">
            <a:avLst/>
          </a:prstGeom>
        </p:spPr>
      </p:pic>
      <p:pic>
        <p:nvPicPr>
          <p:cNvPr id="19" name="Immagine 18" descr="Immagine che contiene cielo notturno&#10;&#10;Descrizione generata automaticamente">
            <a:extLst>
              <a:ext uri="{FF2B5EF4-FFF2-40B4-BE49-F238E27FC236}">
                <a16:creationId xmlns:a16="http://schemas.microsoft.com/office/drawing/2014/main" id="{D83BB6ED-882E-4C3A-9C58-E079238FBA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359" y="3159790"/>
            <a:ext cx="1080000" cy="1080000"/>
          </a:xfrm>
          <a:prstGeom prst="rect">
            <a:avLst/>
          </a:prstGeom>
        </p:spPr>
      </p:pic>
      <p:pic>
        <p:nvPicPr>
          <p:cNvPr id="22" name="Immagine 21">
            <a:extLst>
              <a:ext uri="{FF2B5EF4-FFF2-40B4-BE49-F238E27FC236}">
                <a16:creationId xmlns:a16="http://schemas.microsoft.com/office/drawing/2014/main" id="{84F6EEE4-1761-403D-978B-B8C99B8420F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8698" y="3159790"/>
            <a:ext cx="1080000" cy="1080000"/>
          </a:xfrm>
          <a:prstGeom prst="rect">
            <a:avLst/>
          </a:prstGeom>
        </p:spPr>
      </p:pic>
      <p:sp>
        <p:nvSpPr>
          <p:cNvPr id="48" name="CasellaDiTesto 47">
            <a:extLst>
              <a:ext uri="{FF2B5EF4-FFF2-40B4-BE49-F238E27FC236}">
                <a16:creationId xmlns:a16="http://schemas.microsoft.com/office/drawing/2014/main" id="{776ABAA0-3197-43F8-BD35-EFCB28F76369}"/>
              </a:ext>
            </a:extLst>
          </p:cNvPr>
          <p:cNvSpPr txBox="1"/>
          <p:nvPr/>
        </p:nvSpPr>
        <p:spPr>
          <a:xfrm rot="16200000">
            <a:off x="219495" y="2420163"/>
            <a:ext cx="61427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i="1" dirty="0">
                <a:latin typeface="Times" pitchFamily="2" charset="0"/>
                <a:cs typeface="Times New Roman" panose="02020603050405020304" pitchFamily="18" charset="0"/>
              </a:rPr>
              <a:t>Hmga2</a:t>
            </a:r>
            <a:r>
              <a:rPr lang="it-IT" sz="800" dirty="0">
                <a:latin typeface="Times" pitchFamily="2" charset="0"/>
                <a:cs typeface="Times New Roman" panose="02020603050405020304" pitchFamily="18" charset="0"/>
              </a:rPr>
              <a:t> </a:t>
            </a:r>
            <a:r>
              <a:rPr lang="it-IT" sz="800" dirty="0" err="1">
                <a:latin typeface="Times" pitchFamily="2" charset="0"/>
                <a:cs typeface="Times New Roman" panose="02020603050405020304" pitchFamily="18" charset="0"/>
              </a:rPr>
              <a:t>wt</a:t>
            </a:r>
            <a:endParaRPr lang="it-IT" sz="800" dirty="0">
              <a:latin typeface="Times" pitchFamily="2" charset="0"/>
              <a:cs typeface="Times New Roman" panose="02020603050405020304" pitchFamily="18" charset="0"/>
            </a:endParaRPr>
          </a:p>
        </p:txBody>
      </p:sp>
      <p:sp>
        <p:nvSpPr>
          <p:cNvPr id="50" name="CasellaDiTesto 49">
            <a:extLst>
              <a:ext uri="{FF2B5EF4-FFF2-40B4-BE49-F238E27FC236}">
                <a16:creationId xmlns:a16="http://schemas.microsoft.com/office/drawing/2014/main" id="{49EAB69D-671D-4CA5-8F2D-E3F004CD4E9A}"/>
              </a:ext>
            </a:extLst>
          </p:cNvPr>
          <p:cNvSpPr txBox="1"/>
          <p:nvPr/>
        </p:nvSpPr>
        <p:spPr>
          <a:xfrm rot="16200000">
            <a:off x="218837" y="3592068"/>
            <a:ext cx="65915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i="1" dirty="0">
                <a:latin typeface="Times" pitchFamily="2" charset="0"/>
                <a:cs typeface="Times New Roman" panose="02020603050405020304" pitchFamily="18" charset="0"/>
              </a:rPr>
              <a:t>Hmga2</a:t>
            </a:r>
            <a:r>
              <a:rPr lang="it-IT" sz="800" dirty="0">
                <a:latin typeface="Times" pitchFamily="2" charset="0"/>
                <a:cs typeface="Times New Roman" panose="02020603050405020304" pitchFamily="18" charset="0"/>
              </a:rPr>
              <a:t> KO</a:t>
            </a:r>
          </a:p>
        </p:txBody>
      </p:sp>
      <p:sp>
        <p:nvSpPr>
          <p:cNvPr id="52" name="CasellaDiTesto 51">
            <a:extLst>
              <a:ext uri="{FF2B5EF4-FFF2-40B4-BE49-F238E27FC236}">
                <a16:creationId xmlns:a16="http://schemas.microsoft.com/office/drawing/2014/main" id="{E0BFF3E2-A3EF-4D22-9128-F630F96A8EB1}"/>
              </a:ext>
            </a:extLst>
          </p:cNvPr>
          <p:cNvSpPr txBox="1"/>
          <p:nvPr/>
        </p:nvSpPr>
        <p:spPr>
          <a:xfrm>
            <a:off x="711211" y="1968282"/>
            <a:ext cx="43473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b="1" dirty="0">
                <a:solidFill>
                  <a:srgbClr val="0000FF"/>
                </a:solidFill>
                <a:latin typeface="Times" pitchFamily="2" charset="0"/>
                <a:cs typeface="Times" panose="02020603050405020304" pitchFamily="18" charset="0"/>
              </a:rPr>
              <a:t>DAPI</a:t>
            </a:r>
          </a:p>
        </p:txBody>
      </p:sp>
      <p:sp>
        <p:nvSpPr>
          <p:cNvPr id="54" name="CasellaDiTesto 53">
            <a:extLst>
              <a:ext uri="{FF2B5EF4-FFF2-40B4-BE49-F238E27FC236}">
                <a16:creationId xmlns:a16="http://schemas.microsoft.com/office/drawing/2014/main" id="{1432AE8F-4FF1-4277-99AF-7F9F8FF0E7B2}"/>
              </a:ext>
            </a:extLst>
          </p:cNvPr>
          <p:cNvSpPr txBox="1"/>
          <p:nvPr/>
        </p:nvSpPr>
        <p:spPr>
          <a:xfrm>
            <a:off x="1837002" y="1968281"/>
            <a:ext cx="5052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b="1" dirty="0">
                <a:solidFill>
                  <a:srgbClr val="FF0000"/>
                </a:solidFill>
                <a:latin typeface="Times" pitchFamily="2" charset="0"/>
                <a:cs typeface="Times" panose="02020603050405020304" pitchFamily="18" charset="0"/>
              </a:rPr>
              <a:t>Lmnb1</a:t>
            </a:r>
          </a:p>
        </p:txBody>
      </p:sp>
      <p:sp>
        <p:nvSpPr>
          <p:cNvPr id="55" name="CasellaDiTesto 54">
            <a:extLst>
              <a:ext uri="{FF2B5EF4-FFF2-40B4-BE49-F238E27FC236}">
                <a16:creationId xmlns:a16="http://schemas.microsoft.com/office/drawing/2014/main" id="{9708BDD5-C348-4884-AB41-46E4D8162453}"/>
              </a:ext>
            </a:extLst>
          </p:cNvPr>
          <p:cNvSpPr txBox="1"/>
          <p:nvPr/>
        </p:nvSpPr>
        <p:spPr>
          <a:xfrm>
            <a:off x="749053" y="3153858"/>
            <a:ext cx="43473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b="1" dirty="0">
                <a:solidFill>
                  <a:srgbClr val="0000FF"/>
                </a:solidFill>
                <a:latin typeface="Times" pitchFamily="2" charset="0"/>
                <a:cs typeface="Times" panose="02020603050405020304" pitchFamily="18" charset="0"/>
              </a:rPr>
              <a:t>DAPI</a:t>
            </a:r>
          </a:p>
        </p:txBody>
      </p:sp>
      <p:sp>
        <p:nvSpPr>
          <p:cNvPr id="56" name="CasellaDiTesto 55">
            <a:extLst>
              <a:ext uri="{FF2B5EF4-FFF2-40B4-BE49-F238E27FC236}">
                <a16:creationId xmlns:a16="http://schemas.microsoft.com/office/drawing/2014/main" id="{93CE600C-5469-4968-8FBB-323D96C8AED3}"/>
              </a:ext>
            </a:extLst>
          </p:cNvPr>
          <p:cNvSpPr txBox="1"/>
          <p:nvPr/>
        </p:nvSpPr>
        <p:spPr>
          <a:xfrm>
            <a:off x="1874844" y="3153857"/>
            <a:ext cx="5052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b="1" dirty="0">
                <a:solidFill>
                  <a:srgbClr val="FF0000"/>
                </a:solidFill>
                <a:latin typeface="Times" pitchFamily="2" charset="0"/>
                <a:cs typeface="Times" panose="02020603050405020304" pitchFamily="18" charset="0"/>
              </a:rPr>
              <a:t>Lmnb1</a:t>
            </a:r>
          </a:p>
        </p:txBody>
      </p:sp>
      <p:grpSp>
        <p:nvGrpSpPr>
          <p:cNvPr id="5" name="Gruppo 4">
            <a:extLst>
              <a:ext uri="{FF2B5EF4-FFF2-40B4-BE49-F238E27FC236}">
                <a16:creationId xmlns:a16="http://schemas.microsoft.com/office/drawing/2014/main" id="{3F8CA1E9-D654-4733-BF4F-F5D63457DC06}"/>
              </a:ext>
            </a:extLst>
          </p:cNvPr>
          <p:cNvGrpSpPr/>
          <p:nvPr/>
        </p:nvGrpSpPr>
        <p:grpSpPr>
          <a:xfrm>
            <a:off x="592531" y="4399588"/>
            <a:ext cx="2228991" cy="2247180"/>
            <a:chOff x="392441" y="6293703"/>
            <a:chExt cx="2228991" cy="2247180"/>
          </a:xfrm>
        </p:grpSpPr>
        <p:pic>
          <p:nvPicPr>
            <p:cNvPr id="26" name="Immagine 25" descr="Immagine che contiene gatto domestico&#10;&#10;Descrizione generata automaticamente">
              <a:extLst>
                <a:ext uri="{FF2B5EF4-FFF2-40B4-BE49-F238E27FC236}">
                  <a16:creationId xmlns:a16="http://schemas.microsoft.com/office/drawing/2014/main" id="{89598E94-9EE0-4E02-B66F-AF9AF72F55A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28489" y="6785600"/>
              <a:ext cx="873685" cy="238521"/>
            </a:xfrm>
            <a:prstGeom prst="rect">
              <a:avLst/>
            </a:prstGeom>
          </p:spPr>
        </p:pic>
        <p:pic>
          <p:nvPicPr>
            <p:cNvPr id="33" name="Immagine 32">
              <a:extLst>
                <a:ext uri="{FF2B5EF4-FFF2-40B4-BE49-F238E27FC236}">
                  <a16:creationId xmlns:a16="http://schemas.microsoft.com/office/drawing/2014/main" id="{692F4967-E3D4-4182-8F93-831BD5551A6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28489" y="7057199"/>
              <a:ext cx="873685" cy="238521"/>
            </a:xfrm>
            <a:prstGeom prst="rect">
              <a:avLst/>
            </a:prstGeom>
          </p:spPr>
        </p:pic>
        <p:grpSp>
          <p:nvGrpSpPr>
            <p:cNvPr id="66" name="Gruppo 65">
              <a:extLst>
                <a:ext uri="{FF2B5EF4-FFF2-40B4-BE49-F238E27FC236}">
                  <a16:creationId xmlns:a16="http://schemas.microsoft.com/office/drawing/2014/main" id="{B02C074F-851E-41FC-91CA-2B1F922BE595}"/>
                </a:ext>
              </a:extLst>
            </p:cNvPr>
            <p:cNvGrpSpPr/>
            <p:nvPr/>
          </p:nvGrpSpPr>
          <p:grpSpPr>
            <a:xfrm>
              <a:off x="1257617" y="6293703"/>
              <a:ext cx="928029" cy="215444"/>
              <a:chOff x="978658" y="3066328"/>
              <a:chExt cx="928029" cy="215444"/>
            </a:xfrm>
          </p:grpSpPr>
          <p:cxnSp>
            <p:nvCxnSpPr>
              <p:cNvPr id="67" name="Connettore 1 227">
                <a:extLst>
                  <a:ext uri="{FF2B5EF4-FFF2-40B4-BE49-F238E27FC236}">
                    <a16:creationId xmlns:a16="http://schemas.microsoft.com/office/drawing/2014/main" id="{CA5DBE86-42CD-4334-868D-8F8FAE8994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8658" y="3248155"/>
                <a:ext cx="92802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CasellaDiTesto 67">
                <a:extLst>
                  <a:ext uri="{FF2B5EF4-FFF2-40B4-BE49-F238E27FC236}">
                    <a16:creationId xmlns:a16="http://schemas.microsoft.com/office/drawing/2014/main" id="{BFA2C2EE-5AE9-4BA4-A62A-32AD6E4AD4CE}"/>
                  </a:ext>
                </a:extLst>
              </p:cNvPr>
              <p:cNvSpPr txBox="1"/>
              <p:nvPr/>
            </p:nvSpPr>
            <p:spPr>
              <a:xfrm>
                <a:off x="999940" y="3066328"/>
                <a:ext cx="83708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it-IT" sz="800" dirty="0" err="1">
                    <a:latin typeface="Times" pitchFamily="2" charset="0"/>
                  </a:rPr>
                  <a:t>undifferentiated</a:t>
                </a:r>
                <a:endParaRPr lang="it-IT" sz="800" dirty="0">
                  <a:latin typeface="Times" pitchFamily="2" charset="0"/>
                </a:endParaRPr>
              </a:p>
            </p:txBody>
          </p:sp>
        </p:grpSp>
        <p:sp>
          <p:nvSpPr>
            <p:cNvPr id="69" name="CasellaDiTesto 68">
              <a:extLst>
                <a:ext uri="{FF2B5EF4-FFF2-40B4-BE49-F238E27FC236}">
                  <a16:creationId xmlns:a16="http://schemas.microsoft.com/office/drawing/2014/main" id="{AF715D48-A38F-40D3-B654-5516BDE05D02}"/>
                </a:ext>
              </a:extLst>
            </p:cNvPr>
            <p:cNvSpPr txBox="1"/>
            <p:nvPr/>
          </p:nvSpPr>
          <p:spPr>
            <a:xfrm>
              <a:off x="2140210" y="6792290"/>
              <a:ext cx="48122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Lmnb1</a:t>
              </a:r>
            </a:p>
          </p:txBody>
        </p:sp>
        <p:sp>
          <p:nvSpPr>
            <p:cNvPr id="70" name="CasellaDiTesto 69">
              <a:extLst>
                <a:ext uri="{FF2B5EF4-FFF2-40B4-BE49-F238E27FC236}">
                  <a16:creationId xmlns:a16="http://schemas.microsoft.com/office/drawing/2014/main" id="{699097B0-D79D-4C6A-9B87-648F5B9B5007}"/>
                </a:ext>
              </a:extLst>
            </p:cNvPr>
            <p:cNvSpPr txBox="1"/>
            <p:nvPr/>
          </p:nvSpPr>
          <p:spPr>
            <a:xfrm>
              <a:off x="2154638" y="7063889"/>
              <a:ext cx="45717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 err="1">
                  <a:latin typeface="Times" pitchFamily="2" charset="0"/>
                </a:rPr>
                <a:t>Gapdh</a:t>
              </a:r>
              <a:endParaRPr lang="it-IT" sz="800" dirty="0">
                <a:latin typeface="Times" pitchFamily="2" charset="0"/>
              </a:endParaRPr>
            </a:p>
          </p:txBody>
        </p:sp>
        <p:grpSp>
          <p:nvGrpSpPr>
            <p:cNvPr id="71" name="Gruppo 70">
              <a:extLst>
                <a:ext uri="{FF2B5EF4-FFF2-40B4-BE49-F238E27FC236}">
                  <a16:creationId xmlns:a16="http://schemas.microsoft.com/office/drawing/2014/main" id="{54E77136-3A36-4E21-B840-82076C675314}"/>
                </a:ext>
              </a:extLst>
            </p:cNvPr>
            <p:cNvGrpSpPr/>
            <p:nvPr/>
          </p:nvGrpSpPr>
          <p:grpSpPr>
            <a:xfrm>
              <a:off x="631668" y="7089383"/>
              <a:ext cx="566537" cy="215444"/>
              <a:chOff x="292992" y="8200676"/>
              <a:chExt cx="566537" cy="215444"/>
            </a:xfrm>
          </p:grpSpPr>
          <p:sp>
            <p:nvSpPr>
              <p:cNvPr id="72" name="CasellaDiTesto 71">
                <a:extLst>
                  <a:ext uri="{FF2B5EF4-FFF2-40B4-BE49-F238E27FC236}">
                    <a16:creationId xmlns:a16="http://schemas.microsoft.com/office/drawing/2014/main" id="{6EA939D0-848C-4E14-82DE-B2543D694948}"/>
                  </a:ext>
                </a:extLst>
              </p:cNvPr>
              <p:cNvSpPr txBox="1"/>
              <p:nvPr/>
            </p:nvSpPr>
            <p:spPr>
              <a:xfrm>
                <a:off x="292992" y="8200676"/>
                <a:ext cx="48282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it-IT" sz="800" dirty="0">
                    <a:latin typeface="Times" pitchFamily="2" charset="0"/>
                  </a:rPr>
                  <a:t>36 </a:t>
                </a:r>
                <a:r>
                  <a:rPr lang="it-IT" sz="800" dirty="0" err="1">
                    <a:latin typeface="Times" pitchFamily="2" charset="0"/>
                  </a:rPr>
                  <a:t>kDa</a:t>
                </a:r>
                <a:endParaRPr lang="it-IT" sz="800" dirty="0">
                  <a:latin typeface="Times" pitchFamily="2" charset="0"/>
                </a:endParaRPr>
              </a:p>
            </p:txBody>
          </p:sp>
          <p:cxnSp>
            <p:nvCxnSpPr>
              <p:cNvPr id="73" name="Connettore 2 72">
                <a:extLst>
                  <a:ext uri="{FF2B5EF4-FFF2-40B4-BE49-F238E27FC236}">
                    <a16:creationId xmlns:a16="http://schemas.microsoft.com/office/drawing/2014/main" id="{E2E09D6E-F958-4E1D-B388-2A2B47D7A6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8947" y="8303991"/>
                <a:ext cx="130582" cy="0"/>
              </a:xfrm>
              <a:prstGeom prst="straightConnector1">
                <a:avLst/>
              </a:prstGeom>
              <a:ln w="31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4" name="Gruppo 73">
              <a:extLst>
                <a:ext uri="{FF2B5EF4-FFF2-40B4-BE49-F238E27FC236}">
                  <a16:creationId xmlns:a16="http://schemas.microsoft.com/office/drawing/2014/main" id="{70CB8FF1-DBF9-4543-9A09-EDCC87474B6C}"/>
                </a:ext>
              </a:extLst>
            </p:cNvPr>
            <p:cNvGrpSpPr/>
            <p:nvPr/>
          </p:nvGrpSpPr>
          <p:grpSpPr>
            <a:xfrm>
              <a:off x="631668" y="6799898"/>
              <a:ext cx="566537" cy="215444"/>
              <a:chOff x="292992" y="8200676"/>
              <a:chExt cx="566537" cy="215444"/>
            </a:xfrm>
          </p:grpSpPr>
          <p:sp>
            <p:nvSpPr>
              <p:cNvPr id="75" name="CasellaDiTesto 74">
                <a:extLst>
                  <a:ext uri="{FF2B5EF4-FFF2-40B4-BE49-F238E27FC236}">
                    <a16:creationId xmlns:a16="http://schemas.microsoft.com/office/drawing/2014/main" id="{1ECB9FF5-E39F-4CAC-B098-F82358338A1C}"/>
                  </a:ext>
                </a:extLst>
              </p:cNvPr>
              <p:cNvSpPr txBox="1"/>
              <p:nvPr/>
            </p:nvSpPr>
            <p:spPr>
              <a:xfrm>
                <a:off x="292992" y="8200676"/>
                <a:ext cx="48282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it-IT" sz="800" dirty="0">
                    <a:latin typeface="Times" pitchFamily="2" charset="0"/>
                  </a:rPr>
                  <a:t>70 </a:t>
                </a:r>
                <a:r>
                  <a:rPr lang="it-IT" sz="800" dirty="0" err="1">
                    <a:latin typeface="Times" pitchFamily="2" charset="0"/>
                  </a:rPr>
                  <a:t>kDa</a:t>
                </a:r>
                <a:endParaRPr lang="it-IT" sz="800" dirty="0">
                  <a:latin typeface="Times" pitchFamily="2" charset="0"/>
                </a:endParaRPr>
              </a:p>
            </p:txBody>
          </p:sp>
          <p:cxnSp>
            <p:nvCxnSpPr>
              <p:cNvPr id="76" name="Connettore 2 75">
                <a:extLst>
                  <a:ext uri="{FF2B5EF4-FFF2-40B4-BE49-F238E27FC236}">
                    <a16:creationId xmlns:a16="http://schemas.microsoft.com/office/drawing/2014/main" id="{63FCEA37-83E3-4323-BE50-CAC951B505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8947" y="8303991"/>
                <a:ext cx="130582" cy="0"/>
              </a:xfrm>
              <a:prstGeom prst="straightConnector1">
                <a:avLst/>
              </a:prstGeom>
              <a:ln w="31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7" name="CasellaDiTesto 76">
              <a:extLst>
                <a:ext uri="{FF2B5EF4-FFF2-40B4-BE49-F238E27FC236}">
                  <a16:creationId xmlns:a16="http://schemas.microsoft.com/office/drawing/2014/main" id="{504451E6-8528-49DA-ADFC-8B356FA15EE7}"/>
                </a:ext>
              </a:extLst>
            </p:cNvPr>
            <p:cNvSpPr txBox="1"/>
            <p:nvPr/>
          </p:nvSpPr>
          <p:spPr>
            <a:xfrm rot="16200000">
              <a:off x="108869" y="8041868"/>
              <a:ext cx="78258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Lmnb1/</a:t>
              </a:r>
              <a:r>
                <a:rPr lang="it-IT" sz="800" dirty="0" err="1">
                  <a:latin typeface="Times" pitchFamily="2" charset="0"/>
                </a:rPr>
                <a:t>Gapdh</a:t>
              </a:r>
              <a:endParaRPr lang="it-IT" sz="800" dirty="0">
                <a:latin typeface="Times" pitchFamily="2" charset="0"/>
              </a:endParaRPr>
            </a:p>
          </p:txBody>
        </p:sp>
        <p:grpSp>
          <p:nvGrpSpPr>
            <p:cNvPr id="78" name="Gruppo 77">
              <a:extLst>
                <a:ext uri="{FF2B5EF4-FFF2-40B4-BE49-F238E27FC236}">
                  <a16:creationId xmlns:a16="http://schemas.microsoft.com/office/drawing/2014/main" id="{62B6221F-0542-4FC0-8C03-CDC03D877020}"/>
                </a:ext>
              </a:extLst>
            </p:cNvPr>
            <p:cNvGrpSpPr/>
            <p:nvPr/>
          </p:nvGrpSpPr>
          <p:grpSpPr>
            <a:xfrm>
              <a:off x="1223625" y="7647244"/>
              <a:ext cx="883064" cy="290627"/>
              <a:chOff x="926780" y="4386209"/>
              <a:chExt cx="883064" cy="290627"/>
            </a:xfrm>
          </p:grpSpPr>
          <p:cxnSp>
            <p:nvCxnSpPr>
              <p:cNvPr id="79" name="Connettore 1 148">
                <a:extLst>
                  <a:ext uri="{FF2B5EF4-FFF2-40B4-BE49-F238E27FC236}">
                    <a16:creationId xmlns:a16="http://schemas.microsoft.com/office/drawing/2014/main" id="{F04E3D8C-1C83-4BD1-AB31-2B83AEB9B1B9}"/>
                  </a:ext>
                </a:extLst>
              </p:cNvPr>
              <p:cNvCxnSpPr/>
              <p:nvPr/>
            </p:nvCxnSpPr>
            <p:spPr>
              <a:xfrm flipV="1">
                <a:off x="926780" y="4388836"/>
                <a:ext cx="0" cy="28800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Connettore 1 150">
                <a:extLst>
                  <a:ext uri="{FF2B5EF4-FFF2-40B4-BE49-F238E27FC236}">
                    <a16:creationId xmlns:a16="http://schemas.microsoft.com/office/drawing/2014/main" id="{B55A19F4-E30F-4DAA-8BC6-6449BF24F52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27844" y="4386458"/>
                <a:ext cx="882000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Connettore 1 151">
                <a:extLst>
                  <a:ext uri="{FF2B5EF4-FFF2-40B4-BE49-F238E27FC236}">
                    <a16:creationId xmlns:a16="http://schemas.microsoft.com/office/drawing/2014/main" id="{8EB40F48-07FF-4BDF-BB5D-5192CBE0448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808519" y="4386209"/>
                <a:ext cx="0" cy="10800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2" name="CasellaDiTesto 81">
              <a:extLst>
                <a:ext uri="{FF2B5EF4-FFF2-40B4-BE49-F238E27FC236}">
                  <a16:creationId xmlns:a16="http://schemas.microsoft.com/office/drawing/2014/main" id="{CBF0766F-8070-4220-AAC9-F008581DDB16}"/>
                </a:ext>
              </a:extLst>
            </p:cNvPr>
            <p:cNvSpPr txBox="1"/>
            <p:nvPr/>
          </p:nvSpPr>
          <p:spPr>
            <a:xfrm>
              <a:off x="1527138" y="7482544"/>
              <a:ext cx="27603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ns</a:t>
              </a:r>
            </a:p>
          </p:txBody>
        </p:sp>
      </p:grpSp>
      <p:sp>
        <p:nvSpPr>
          <p:cNvPr id="83" name="CasellaDiTesto 82">
            <a:extLst>
              <a:ext uri="{FF2B5EF4-FFF2-40B4-BE49-F238E27FC236}">
                <a16:creationId xmlns:a16="http://schemas.microsoft.com/office/drawing/2014/main" id="{9572EB41-94DF-411D-8A1A-87DE9367DB6D}"/>
              </a:ext>
            </a:extLst>
          </p:cNvPr>
          <p:cNvSpPr txBox="1"/>
          <p:nvPr/>
        </p:nvSpPr>
        <p:spPr>
          <a:xfrm>
            <a:off x="3131448" y="1782503"/>
            <a:ext cx="2872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200" dirty="0">
                <a:latin typeface="Times" pitchFamily="2" charset="0"/>
                <a:cs typeface="Times New Roman" panose="02020603050405020304" pitchFamily="18" charset="0"/>
              </a:rPr>
              <a:t>C</a:t>
            </a:r>
          </a:p>
        </p:txBody>
      </p:sp>
      <p:grpSp>
        <p:nvGrpSpPr>
          <p:cNvPr id="10" name="Gruppo 9">
            <a:extLst>
              <a:ext uri="{FF2B5EF4-FFF2-40B4-BE49-F238E27FC236}">
                <a16:creationId xmlns:a16="http://schemas.microsoft.com/office/drawing/2014/main" id="{E86DD0B8-6DEF-451A-B5CE-6E060A73C6D0}"/>
              </a:ext>
            </a:extLst>
          </p:cNvPr>
          <p:cNvGrpSpPr/>
          <p:nvPr/>
        </p:nvGrpSpPr>
        <p:grpSpPr>
          <a:xfrm>
            <a:off x="4511240" y="2049775"/>
            <a:ext cx="1024473" cy="884700"/>
            <a:chOff x="4771423" y="4504028"/>
            <a:chExt cx="1024473" cy="884700"/>
          </a:xfrm>
        </p:grpSpPr>
        <p:grpSp>
          <p:nvGrpSpPr>
            <p:cNvPr id="85" name="Gruppo 84">
              <a:extLst>
                <a:ext uri="{FF2B5EF4-FFF2-40B4-BE49-F238E27FC236}">
                  <a16:creationId xmlns:a16="http://schemas.microsoft.com/office/drawing/2014/main" id="{E9CF21C6-2C26-4825-BDDA-DA85A9EBD842}"/>
                </a:ext>
              </a:extLst>
            </p:cNvPr>
            <p:cNvGrpSpPr/>
            <p:nvPr/>
          </p:nvGrpSpPr>
          <p:grpSpPr>
            <a:xfrm>
              <a:off x="4771423" y="4668728"/>
              <a:ext cx="1024473" cy="720000"/>
              <a:chOff x="937931" y="4386209"/>
              <a:chExt cx="1024473" cy="720000"/>
            </a:xfrm>
          </p:grpSpPr>
          <p:cxnSp>
            <p:nvCxnSpPr>
              <p:cNvPr id="86" name="Connettore 1 148">
                <a:extLst>
                  <a:ext uri="{FF2B5EF4-FFF2-40B4-BE49-F238E27FC236}">
                    <a16:creationId xmlns:a16="http://schemas.microsoft.com/office/drawing/2014/main" id="{F82F1A4F-0372-465E-ABDA-F918A30E00A8}"/>
                  </a:ext>
                </a:extLst>
              </p:cNvPr>
              <p:cNvCxnSpPr/>
              <p:nvPr/>
            </p:nvCxnSpPr>
            <p:spPr>
              <a:xfrm flipV="1">
                <a:off x="937931" y="4388836"/>
                <a:ext cx="0" cy="14400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Connettore 1 150">
                <a:extLst>
                  <a:ext uri="{FF2B5EF4-FFF2-40B4-BE49-F238E27FC236}">
                    <a16:creationId xmlns:a16="http://schemas.microsoft.com/office/drawing/2014/main" id="{6C142C7A-740F-436F-AD42-564086FD54B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50146" y="4386458"/>
                <a:ext cx="1008000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Connettore 1 151">
                <a:extLst>
                  <a:ext uri="{FF2B5EF4-FFF2-40B4-BE49-F238E27FC236}">
                    <a16:creationId xmlns:a16="http://schemas.microsoft.com/office/drawing/2014/main" id="{F6182AE4-9EE7-48FD-B77C-D0F0FEDA5F7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962404" y="4386209"/>
                <a:ext cx="0" cy="72000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9" name="CasellaDiTesto 88">
              <a:extLst>
                <a:ext uri="{FF2B5EF4-FFF2-40B4-BE49-F238E27FC236}">
                  <a16:creationId xmlns:a16="http://schemas.microsoft.com/office/drawing/2014/main" id="{A6748013-097C-4100-B0F8-067D9C9E18FB}"/>
                </a:ext>
              </a:extLst>
            </p:cNvPr>
            <p:cNvSpPr txBox="1"/>
            <p:nvPr/>
          </p:nvSpPr>
          <p:spPr>
            <a:xfrm>
              <a:off x="5141983" y="4504028"/>
              <a:ext cx="287259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**</a:t>
              </a:r>
            </a:p>
          </p:txBody>
        </p:sp>
      </p:grpSp>
      <p:sp>
        <p:nvSpPr>
          <p:cNvPr id="91" name="CasellaDiTesto 90">
            <a:extLst>
              <a:ext uri="{FF2B5EF4-FFF2-40B4-BE49-F238E27FC236}">
                <a16:creationId xmlns:a16="http://schemas.microsoft.com/office/drawing/2014/main" id="{89A3832C-5415-4F63-9FA3-ABD8AC6E04D6}"/>
              </a:ext>
            </a:extLst>
          </p:cNvPr>
          <p:cNvSpPr txBox="1"/>
          <p:nvPr/>
        </p:nvSpPr>
        <p:spPr>
          <a:xfrm rot="16200000">
            <a:off x="2962296" y="2586257"/>
            <a:ext cx="1429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" dirty="0">
                <a:latin typeface="Times" pitchFamily="2" charset="0"/>
                <a:cs typeface="Times" panose="02020603050405020304" pitchFamily="18" charset="0"/>
              </a:rPr>
              <a:t> </a:t>
            </a:r>
            <a:r>
              <a:rPr lang="it-IT" sz="800" i="1" dirty="0">
                <a:latin typeface="Times" pitchFamily="2" charset="0"/>
                <a:cs typeface="Times" panose="02020603050405020304" pitchFamily="18" charset="0"/>
              </a:rPr>
              <a:t>Hmga2</a:t>
            </a:r>
            <a:r>
              <a:rPr lang="it-IT" sz="800" dirty="0">
                <a:latin typeface="Times" pitchFamily="2" charset="0"/>
                <a:cs typeface="Times" panose="02020603050405020304" pitchFamily="18" charset="0"/>
              </a:rPr>
              <a:t> mRNA</a:t>
            </a:r>
          </a:p>
          <a:p>
            <a:pPr algn="ctr"/>
            <a:r>
              <a:rPr lang="it-IT" sz="800" dirty="0">
                <a:latin typeface="Times" pitchFamily="2" charset="0"/>
                <a:cs typeface="Times" panose="02020603050405020304" pitchFamily="18" charset="0"/>
              </a:rPr>
              <a:t> relative </a:t>
            </a:r>
            <a:r>
              <a:rPr lang="it-IT" sz="800" dirty="0" err="1">
                <a:latin typeface="Times" pitchFamily="2" charset="0"/>
                <a:cs typeface="Times" panose="02020603050405020304" pitchFamily="18" charset="0"/>
              </a:rPr>
              <a:t>expression</a:t>
            </a:r>
            <a:endParaRPr lang="it-IT" sz="800" dirty="0">
              <a:latin typeface="Times" pitchFamily="2" charset="0"/>
              <a:cs typeface="Times" panose="02020603050405020304" pitchFamily="18" charset="0"/>
            </a:endParaRPr>
          </a:p>
        </p:txBody>
      </p:sp>
      <p:sp>
        <p:nvSpPr>
          <p:cNvPr id="94" name="CasellaDiTesto 93">
            <a:extLst>
              <a:ext uri="{FF2B5EF4-FFF2-40B4-BE49-F238E27FC236}">
                <a16:creationId xmlns:a16="http://schemas.microsoft.com/office/drawing/2014/main" id="{D5AFF8A5-5B4C-4F16-836C-DB5A1290EE60}"/>
              </a:ext>
            </a:extLst>
          </p:cNvPr>
          <p:cNvSpPr txBox="1"/>
          <p:nvPr/>
        </p:nvSpPr>
        <p:spPr>
          <a:xfrm>
            <a:off x="3258577" y="3842578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200" dirty="0">
                <a:latin typeface="Times" pitchFamily="2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97" name="CasellaDiTesto 96">
            <a:extLst>
              <a:ext uri="{FF2B5EF4-FFF2-40B4-BE49-F238E27FC236}">
                <a16:creationId xmlns:a16="http://schemas.microsoft.com/office/drawing/2014/main" id="{ABE4EE82-CC48-4A27-A818-3D2D141FD65D}"/>
              </a:ext>
            </a:extLst>
          </p:cNvPr>
          <p:cNvSpPr txBox="1"/>
          <p:nvPr/>
        </p:nvSpPr>
        <p:spPr>
          <a:xfrm>
            <a:off x="4601437" y="4601674"/>
            <a:ext cx="48603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dirty="0">
                <a:latin typeface="Times" pitchFamily="2" charset="0"/>
              </a:rPr>
              <a:t>Hmga2</a:t>
            </a:r>
          </a:p>
        </p:txBody>
      </p:sp>
      <p:sp>
        <p:nvSpPr>
          <p:cNvPr id="98" name="CasellaDiTesto 97">
            <a:extLst>
              <a:ext uri="{FF2B5EF4-FFF2-40B4-BE49-F238E27FC236}">
                <a16:creationId xmlns:a16="http://schemas.microsoft.com/office/drawing/2014/main" id="{8CC384B4-132D-4E30-805B-6C87F41CC779}"/>
              </a:ext>
            </a:extLst>
          </p:cNvPr>
          <p:cNvSpPr txBox="1"/>
          <p:nvPr/>
        </p:nvSpPr>
        <p:spPr>
          <a:xfrm>
            <a:off x="4628753" y="4907140"/>
            <a:ext cx="3097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dirty="0">
                <a:latin typeface="Times" pitchFamily="2" charset="0"/>
              </a:rPr>
              <a:t>H3</a:t>
            </a:r>
          </a:p>
        </p:txBody>
      </p:sp>
      <p:grpSp>
        <p:nvGrpSpPr>
          <p:cNvPr id="104" name="Gruppo 103">
            <a:extLst>
              <a:ext uri="{FF2B5EF4-FFF2-40B4-BE49-F238E27FC236}">
                <a16:creationId xmlns:a16="http://schemas.microsoft.com/office/drawing/2014/main" id="{423DEC75-D3E9-468D-B47E-B0FB42A777E4}"/>
              </a:ext>
            </a:extLst>
          </p:cNvPr>
          <p:cNvGrpSpPr/>
          <p:nvPr/>
        </p:nvGrpSpPr>
        <p:grpSpPr>
          <a:xfrm>
            <a:off x="3303659" y="4921327"/>
            <a:ext cx="566537" cy="215444"/>
            <a:chOff x="292992" y="8200676"/>
            <a:chExt cx="566537" cy="215444"/>
          </a:xfrm>
        </p:grpSpPr>
        <p:sp>
          <p:nvSpPr>
            <p:cNvPr id="105" name="CasellaDiTesto 104">
              <a:extLst>
                <a:ext uri="{FF2B5EF4-FFF2-40B4-BE49-F238E27FC236}">
                  <a16:creationId xmlns:a16="http://schemas.microsoft.com/office/drawing/2014/main" id="{F5ECEDBB-B0FB-494C-A091-AA6667107EBB}"/>
                </a:ext>
              </a:extLst>
            </p:cNvPr>
            <p:cNvSpPr txBox="1"/>
            <p:nvPr/>
          </p:nvSpPr>
          <p:spPr>
            <a:xfrm>
              <a:off x="292992" y="8200676"/>
              <a:ext cx="48282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17 </a:t>
              </a:r>
              <a:r>
                <a:rPr lang="it-IT" sz="800" dirty="0" err="1">
                  <a:latin typeface="Times" pitchFamily="2" charset="0"/>
                </a:rPr>
                <a:t>kDa</a:t>
              </a:r>
              <a:endParaRPr lang="it-IT" sz="800" dirty="0">
                <a:latin typeface="Times" pitchFamily="2" charset="0"/>
              </a:endParaRPr>
            </a:p>
          </p:txBody>
        </p:sp>
        <p:cxnSp>
          <p:nvCxnSpPr>
            <p:cNvPr id="106" name="Connettore 2 105">
              <a:extLst>
                <a:ext uri="{FF2B5EF4-FFF2-40B4-BE49-F238E27FC236}">
                  <a16:creationId xmlns:a16="http://schemas.microsoft.com/office/drawing/2014/main" id="{07F3949D-58C6-41D6-AF27-55A470CAEAFD}"/>
                </a:ext>
              </a:extLst>
            </p:cNvPr>
            <p:cNvCxnSpPr>
              <a:cxnSpLocks/>
            </p:cNvCxnSpPr>
            <p:nvPr/>
          </p:nvCxnSpPr>
          <p:spPr>
            <a:xfrm>
              <a:off x="728947" y="8303991"/>
              <a:ext cx="130582" cy="0"/>
            </a:xfrm>
            <a:prstGeom prst="straightConnector1">
              <a:avLst/>
            </a:prstGeom>
            <a:ln w="31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Gruppo 106">
            <a:extLst>
              <a:ext uri="{FF2B5EF4-FFF2-40B4-BE49-F238E27FC236}">
                <a16:creationId xmlns:a16="http://schemas.microsoft.com/office/drawing/2014/main" id="{FE2B0788-6FB5-4DAA-8E14-ABD78B5C15B3}"/>
              </a:ext>
            </a:extLst>
          </p:cNvPr>
          <p:cNvGrpSpPr/>
          <p:nvPr/>
        </p:nvGrpSpPr>
        <p:grpSpPr>
          <a:xfrm>
            <a:off x="3303659" y="4616257"/>
            <a:ext cx="566537" cy="215444"/>
            <a:chOff x="292992" y="8200676"/>
            <a:chExt cx="566537" cy="215444"/>
          </a:xfrm>
        </p:grpSpPr>
        <p:sp>
          <p:nvSpPr>
            <p:cNvPr id="108" name="CasellaDiTesto 107">
              <a:extLst>
                <a:ext uri="{FF2B5EF4-FFF2-40B4-BE49-F238E27FC236}">
                  <a16:creationId xmlns:a16="http://schemas.microsoft.com/office/drawing/2014/main" id="{9AAEB9E6-F394-493F-BBEE-8BDCF7D79196}"/>
                </a:ext>
              </a:extLst>
            </p:cNvPr>
            <p:cNvSpPr txBox="1"/>
            <p:nvPr/>
          </p:nvSpPr>
          <p:spPr>
            <a:xfrm>
              <a:off x="292992" y="8200676"/>
              <a:ext cx="48282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18 </a:t>
              </a:r>
              <a:r>
                <a:rPr lang="it-IT" sz="800" dirty="0" err="1">
                  <a:latin typeface="Times" pitchFamily="2" charset="0"/>
                </a:rPr>
                <a:t>kDa</a:t>
              </a:r>
              <a:endParaRPr lang="it-IT" sz="800" dirty="0">
                <a:latin typeface="Times" pitchFamily="2" charset="0"/>
              </a:endParaRPr>
            </a:p>
          </p:txBody>
        </p:sp>
        <p:cxnSp>
          <p:nvCxnSpPr>
            <p:cNvPr id="109" name="Connettore 2 108">
              <a:extLst>
                <a:ext uri="{FF2B5EF4-FFF2-40B4-BE49-F238E27FC236}">
                  <a16:creationId xmlns:a16="http://schemas.microsoft.com/office/drawing/2014/main" id="{348376B7-B545-4DB6-B413-FD09FFB4E45C}"/>
                </a:ext>
              </a:extLst>
            </p:cNvPr>
            <p:cNvCxnSpPr>
              <a:cxnSpLocks/>
            </p:cNvCxnSpPr>
            <p:nvPr/>
          </p:nvCxnSpPr>
          <p:spPr>
            <a:xfrm>
              <a:off x="728947" y="8303991"/>
              <a:ext cx="130582" cy="0"/>
            </a:xfrm>
            <a:prstGeom prst="straightConnector1">
              <a:avLst/>
            </a:prstGeom>
            <a:ln w="31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Immagine 23" descr="Immagine che contiene interni, farcito, tappeto&#10;&#10;Descrizione generata automaticamente">
            <a:extLst>
              <a:ext uri="{FF2B5EF4-FFF2-40B4-BE49-F238E27FC236}">
                <a16:creationId xmlns:a16="http://schemas.microsoft.com/office/drawing/2014/main" id="{C5D1679C-68F9-44DA-BBBF-76BC515BA5D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89922" y="4640513"/>
            <a:ext cx="611514" cy="202339"/>
          </a:xfrm>
          <a:prstGeom prst="rect">
            <a:avLst/>
          </a:prstGeom>
        </p:spPr>
      </p:pic>
      <p:pic>
        <p:nvPicPr>
          <p:cNvPr id="37" name="Immagine 36">
            <a:extLst>
              <a:ext uri="{FF2B5EF4-FFF2-40B4-BE49-F238E27FC236}">
                <a16:creationId xmlns:a16="http://schemas.microsoft.com/office/drawing/2014/main" id="{18168DB2-3E17-40A5-9851-D25362B996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8221" y="4890782"/>
            <a:ext cx="594916" cy="320716"/>
          </a:xfrm>
          <a:prstGeom prst="rect">
            <a:avLst/>
          </a:prstGeom>
        </p:spPr>
      </p:pic>
      <p:sp>
        <p:nvSpPr>
          <p:cNvPr id="112" name="CasellaDiTesto 59">
            <a:extLst>
              <a:ext uri="{FF2B5EF4-FFF2-40B4-BE49-F238E27FC236}">
                <a16:creationId xmlns:a16="http://schemas.microsoft.com/office/drawing/2014/main" id="{183E0FC9-E9E4-A54B-80FC-FC2F784964C3}"/>
              </a:ext>
            </a:extLst>
          </p:cNvPr>
          <p:cNvSpPr txBox="1"/>
          <p:nvPr/>
        </p:nvSpPr>
        <p:spPr>
          <a:xfrm>
            <a:off x="429900" y="591598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200" dirty="0">
                <a:latin typeface="Times" pitchFamily="2" charset="0"/>
                <a:cs typeface="Times New Roman" panose="02020603050405020304" pitchFamily="18" charset="0"/>
              </a:rPr>
              <a:t>A</a:t>
            </a:r>
          </a:p>
        </p:txBody>
      </p:sp>
      <p:cxnSp>
        <p:nvCxnSpPr>
          <p:cNvPr id="113" name="Connettore 1 227">
            <a:extLst>
              <a:ext uri="{FF2B5EF4-FFF2-40B4-BE49-F238E27FC236}">
                <a16:creationId xmlns:a16="http://schemas.microsoft.com/office/drawing/2014/main" id="{9A1AEA63-1664-4A41-8879-6A8C9C8B0AE8}"/>
              </a:ext>
            </a:extLst>
          </p:cNvPr>
          <p:cNvCxnSpPr>
            <a:cxnSpLocks/>
          </p:cNvCxnSpPr>
          <p:nvPr/>
        </p:nvCxnSpPr>
        <p:spPr>
          <a:xfrm>
            <a:off x="1254201" y="696337"/>
            <a:ext cx="739912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CasellaDiTesto 64">
            <a:extLst>
              <a:ext uri="{FF2B5EF4-FFF2-40B4-BE49-F238E27FC236}">
                <a16:creationId xmlns:a16="http://schemas.microsoft.com/office/drawing/2014/main" id="{DC4006E2-0F83-A84C-9D14-F33792193B32}"/>
              </a:ext>
            </a:extLst>
          </p:cNvPr>
          <p:cNvSpPr txBox="1"/>
          <p:nvPr/>
        </p:nvSpPr>
        <p:spPr>
          <a:xfrm>
            <a:off x="1419613" y="520508"/>
            <a:ext cx="40908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dirty="0" err="1">
                <a:latin typeface="Times" pitchFamily="2" charset="0"/>
              </a:rPr>
              <a:t>day</a:t>
            </a:r>
            <a:r>
              <a:rPr lang="it-IT" sz="800" dirty="0">
                <a:latin typeface="Times" pitchFamily="2" charset="0"/>
              </a:rPr>
              <a:t> 3</a:t>
            </a:r>
          </a:p>
        </p:txBody>
      </p:sp>
      <p:pic>
        <p:nvPicPr>
          <p:cNvPr id="115" name="Immagine 18" descr="Immagine che contiene sfocatura&#10;&#10;Descrizione generata automaticamente">
            <a:extLst>
              <a:ext uri="{FF2B5EF4-FFF2-40B4-BE49-F238E27FC236}">
                <a16:creationId xmlns:a16="http://schemas.microsoft.com/office/drawing/2014/main" id="{A2DAF111-CC16-7149-9B26-AAEC9997E90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1077" y="982680"/>
            <a:ext cx="792230" cy="223574"/>
          </a:xfrm>
          <a:prstGeom prst="rect">
            <a:avLst/>
          </a:prstGeom>
        </p:spPr>
      </p:pic>
      <p:pic>
        <p:nvPicPr>
          <p:cNvPr id="116" name="Immagine 28">
            <a:extLst>
              <a:ext uri="{FF2B5EF4-FFF2-40B4-BE49-F238E27FC236}">
                <a16:creationId xmlns:a16="http://schemas.microsoft.com/office/drawing/2014/main" id="{5B6D9257-7302-5E41-93D4-46F37B53814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1077" y="1188761"/>
            <a:ext cx="792230" cy="216284"/>
          </a:xfrm>
          <a:prstGeom prst="rect">
            <a:avLst/>
          </a:prstGeom>
        </p:spPr>
      </p:pic>
      <p:grpSp>
        <p:nvGrpSpPr>
          <p:cNvPr id="117" name="Gruppo 30">
            <a:extLst>
              <a:ext uri="{FF2B5EF4-FFF2-40B4-BE49-F238E27FC236}">
                <a16:creationId xmlns:a16="http://schemas.microsoft.com/office/drawing/2014/main" id="{E67385AB-0BF8-A349-9C48-2E507505F8C1}"/>
              </a:ext>
            </a:extLst>
          </p:cNvPr>
          <p:cNvGrpSpPr/>
          <p:nvPr/>
        </p:nvGrpSpPr>
        <p:grpSpPr>
          <a:xfrm>
            <a:off x="1148944" y="721300"/>
            <a:ext cx="957855" cy="226059"/>
            <a:chOff x="811935" y="3279469"/>
            <a:chExt cx="1201384" cy="283533"/>
          </a:xfrm>
        </p:grpSpPr>
        <p:sp>
          <p:nvSpPr>
            <p:cNvPr id="118" name="CasellaDiTesto 54">
              <a:extLst>
                <a:ext uri="{FF2B5EF4-FFF2-40B4-BE49-F238E27FC236}">
                  <a16:creationId xmlns:a16="http://schemas.microsoft.com/office/drawing/2014/main" id="{1277EB86-8BA1-A14D-888F-00A8A3D26019}"/>
                </a:ext>
              </a:extLst>
            </p:cNvPr>
            <p:cNvSpPr txBox="1"/>
            <p:nvPr/>
          </p:nvSpPr>
          <p:spPr>
            <a:xfrm rot="18900199">
              <a:off x="811935" y="3279470"/>
              <a:ext cx="488967" cy="27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wt#1</a:t>
              </a:r>
            </a:p>
          </p:txBody>
        </p:sp>
        <p:sp>
          <p:nvSpPr>
            <p:cNvPr id="119" name="CasellaDiTesto 60">
              <a:extLst>
                <a:ext uri="{FF2B5EF4-FFF2-40B4-BE49-F238E27FC236}">
                  <a16:creationId xmlns:a16="http://schemas.microsoft.com/office/drawing/2014/main" id="{BEE3DD86-D505-754C-8FCE-3772A0DA2205}"/>
                </a:ext>
              </a:extLst>
            </p:cNvPr>
            <p:cNvSpPr txBox="1"/>
            <p:nvPr/>
          </p:nvSpPr>
          <p:spPr>
            <a:xfrm rot="18900199">
              <a:off x="1206457" y="3292783"/>
              <a:ext cx="545264" cy="27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KO#1</a:t>
              </a:r>
            </a:p>
          </p:txBody>
        </p:sp>
        <p:sp>
          <p:nvSpPr>
            <p:cNvPr id="120" name="CasellaDiTesto 61">
              <a:extLst>
                <a:ext uri="{FF2B5EF4-FFF2-40B4-BE49-F238E27FC236}">
                  <a16:creationId xmlns:a16="http://schemas.microsoft.com/office/drawing/2014/main" id="{E2737E2E-FC37-1C44-98FF-EFCB44EE4E64}"/>
                </a:ext>
              </a:extLst>
            </p:cNvPr>
            <p:cNvSpPr txBox="1"/>
            <p:nvPr/>
          </p:nvSpPr>
          <p:spPr>
            <a:xfrm rot="18900199">
              <a:off x="999091" y="3279469"/>
              <a:ext cx="488967" cy="27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wt#2</a:t>
              </a:r>
            </a:p>
          </p:txBody>
        </p:sp>
        <p:sp>
          <p:nvSpPr>
            <p:cNvPr id="121" name="CasellaDiTesto 62">
              <a:extLst>
                <a:ext uri="{FF2B5EF4-FFF2-40B4-BE49-F238E27FC236}">
                  <a16:creationId xmlns:a16="http://schemas.microsoft.com/office/drawing/2014/main" id="{4D63AED7-E345-3247-BBD6-AE060D34CB7B}"/>
                </a:ext>
              </a:extLst>
            </p:cNvPr>
            <p:cNvSpPr txBox="1"/>
            <p:nvPr/>
          </p:nvSpPr>
          <p:spPr>
            <a:xfrm rot="18900199">
              <a:off x="1468055" y="3292782"/>
              <a:ext cx="545264" cy="27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KO#2</a:t>
              </a:r>
            </a:p>
          </p:txBody>
        </p:sp>
      </p:grpSp>
      <p:sp>
        <p:nvSpPr>
          <p:cNvPr id="122" name="CasellaDiTesto 65">
            <a:extLst>
              <a:ext uri="{FF2B5EF4-FFF2-40B4-BE49-F238E27FC236}">
                <a16:creationId xmlns:a16="http://schemas.microsoft.com/office/drawing/2014/main" id="{1F6B03FC-4C2D-4B4F-AD52-94E6E67402E4}"/>
              </a:ext>
            </a:extLst>
          </p:cNvPr>
          <p:cNvSpPr txBox="1"/>
          <p:nvPr/>
        </p:nvSpPr>
        <p:spPr>
          <a:xfrm>
            <a:off x="1926261" y="963977"/>
            <a:ext cx="5549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00" dirty="0">
                <a:latin typeface="Times" pitchFamily="2" charset="0"/>
              </a:rPr>
              <a:t>Lmnb1</a:t>
            </a:r>
          </a:p>
        </p:txBody>
      </p:sp>
      <p:sp>
        <p:nvSpPr>
          <p:cNvPr id="123" name="CasellaDiTesto 66">
            <a:extLst>
              <a:ext uri="{FF2B5EF4-FFF2-40B4-BE49-F238E27FC236}">
                <a16:creationId xmlns:a16="http://schemas.microsoft.com/office/drawing/2014/main" id="{32B48667-761C-E64C-982D-27B74E99138E}"/>
              </a:ext>
            </a:extLst>
          </p:cNvPr>
          <p:cNvSpPr txBox="1"/>
          <p:nvPr/>
        </p:nvSpPr>
        <p:spPr>
          <a:xfrm>
            <a:off x="1941805" y="1166413"/>
            <a:ext cx="5277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00" dirty="0" err="1">
                <a:latin typeface="Times" pitchFamily="2" charset="0"/>
              </a:rPr>
              <a:t>Gapdh</a:t>
            </a:r>
            <a:endParaRPr lang="it-IT" sz="1000" dirty="0">
              <a:latin typeface="Times" pitchFamily="2" charset="0"/>
            </a:endParaRPr>
          </a:p>
        </p:txBody>
      </p:sp>
      <p:grpSp>
        <p:nvGrpSpPr>
          <p:cNvPr id="124" name="Gruppo 67">
            <a:extLst>
              <a:ext uri="{FF2B5EF4-FFF2-40B4-BE49-F238E27FC236}">
                <a16:creationId xmlns:a16="http://schemas.microsoft.com/office/drawing/2014/main" id="{0DB49112-422B-0643-B628-984151A7652D}"/>
              </a:ext>
            </a:extLst>
          </p:cNvPr>
          <p:cNvGrpSpPr/>
          <p:nvPr/>
        </p:nvGrpSpPr>
        <p:grpSpPr>
          <a:xfrm>
            <a:off x="512318" y="1163230"/>
            <a:ext cx="625243" cy="246221"/>
            <a:chOff x="75322" y="8125474"/>
            <a:chExt cx="784207" cy="308821"/>
          </a:xfrm>
        </p:grpSpPr>
        <p:sp>
          <p:nvSpPr>
            <p:cNvPr id="125" name="CasellaDiTesto 68">
              <a:extLst>
                <a:ext uri="{FF2B5EF4-FFF2-40B4-BE49-F238E27FC236}">
                  <a16:creationId xmlns:a16="http://schemas.microsoft.com/office/drawing/2014/main" id="{F86B4481-CD6D-4E42-9876-F27280A0A250}"/>
                </a:ext>
              </a:extLst>
            </p:cNvPr>
            <p:cNvSpPr txBox="1"/>
            <p:nvPr/>
          </p:nvSpPr>
          <p:spPr>
            <a:xfrm>
              <a:off x="75322" y="8125474"/>
              <a:ext cx="702088" cy="3088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1000" dirty="0">
                  <a:latin typeface="Times" pitchFamily="2" charset="0"/>
                </a:rPr>
                <a:t>36 </a:t>
              </a:r>
              <a:r>
                <a:rPr lang="it-IT" sz="1000" dirty="0" err="1">
                  <a:latin typeface="Times" pitchFamily="2" charset="0"/>
                </a:rPr>
                <a:t>kDa</a:t>
              </a:r>
              <a:endParaRPr lang="it-IT" sz="1000" dirty="0">
                <a:latin typeface="Times" pitchFamily="2" charset="0"/>
              </a:endParaRPr>
            </a:p>
          </p:txBody>
        </p:sp>
        <p:cxnSp>
          <p:nvCxnSpPr>
            <p:cNvPr id="126" name="Connettore 2 69">
              <a:extLst>
                <a:ext uri="{FF2B5EF4-FFF2-40B4-BE49-F238E27FC236}">
                  <a16:creationId xmlns:a16="http://schemas.microsoft.com/office/drawing/2014/main" id="{762D6D88-850C-0344-AB35-62E8AEB24ECD}"/>
                </a:ext>
              </a:extLst>
            </p:cNvPr>
            <p:cNvCxnSpPr>
              <a:cxnSpLocks/>
            </p:cNvCxnSpPr>
            <p:nvPr/>
          </p:nvCxnSpPr>
          <p:spPr>
            <a:xfrm>
              <a:off x="728947" y="8303991"/>
              <a:ext cx="130582" cy="0"/>
            </a:xfrm>
            <a:prstGeom prst="straightConnector1">
              <a:avLst/>
            </a:prstGeom>
            <a:ln w="31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7" name="Gruppo 70">
            <a:extLst>
              <a:ext uri="{FF2B5EF4-FFF2-40B4-BE49-F238E27FC236}">
                <a16:creationId xmlns:a16="http://schemas.microsoft.com/office/drawing/2014/main" id="{D0F47023-74D9-5746-9646-067A0E3D925E}"/>
              </a:ext>
            </a:extLst>
          </p:cNvPr>
          <p:cNvGrpSpPr/>
          <p:nvPr/>
        </p:nvGrpSpPr>
        <p:grpSpPr>
          <a:xfrm>
            <a:off x="512318" y="933720"/>
            <a:ext cx="592117" cy="246221"/>
            <a:chOff x="91942" y="8117163"/>
            <a:chExt cx="742658" cy="308821"/>
          </a:xfrm>
        </p:grpSpPr>
        <p:sp>
          <p:nvSpPr>
            <p:cNvPr id="128" name="CasellaDiTesto 71">
              <a:extLst>
                <a:ext uri="{FF2B5EF4-FFF2-40B4-BE49-F238E27FC236}">
                  <a16:creationId xmlns:a16="http://schemas.microsoft.com/office/drawing/2014/main" id="{09DABC0B-3928-5E48-8FC2-51B2C98DEB75}"/>
                </a:ext>
              </a:extLst>
            </p:cNvPr>
            <p:cNvSpPr txBox="1"/>
            <p:nvPr/>
          </p:nvSpPr>
          <p:spPr>
            <a:xfrm>
              <a:off x="91942" y="8117163"/>
              <a:ext cx="702087" cy="3088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1000" dirty="0">
                  <a:latin typeface="Times" pitchFamily="2" charset="0"/>
                </a:rPr>
                <a:t>70 </a:t>
              </a:r>
              <a:r>
                <a:rPr lang="it-IT" sz="1000" dirty="0" err="1">
                  <a:latin typeface="Times" pitchFamily="2" charset="0"/>
                </a:rPr>
                <a:t>kDa</a:t>
              </a:r>
              <a:endParaRPr lang="it-IT" sz="1000" dirty="0">
                <a:latin typeface="Times" pitchFamily="2" charset="0"/>
              </a:endParaRPr>
            </a:p>
          </p:txBody>
        </p:sp>
        <p:cxnSp>
          <p:nvCxnSpPr>
            <p:cNvPr id="129" name="Connettore 2 72">
              <a:extLst>
                <a:ext uri="{FF2B5EF4-FFF2-40B4-BE49-F238E27FC236}">
                  <a16:creationId xmlns:a16="http://schemas.microsoft.com/office/drawing/2014/main" id="{50755CC1-B67C-D84A-969D-C440635398FD}"/>
                </a:ext>
              </a:extLst>
            </p:cNvPr>
            <p:cNvCxnSpPr>
              <a:cxnSpLocks/>
            </p:cNvCxnSpPr>
            <p:nvPr/>
          </p:nvCxnSpPr>
          <p:spPr>
            <a:xfrm>
              <a:off x="704018" y="8295681"/>
              <a:ext cx="130582" cy="0"/>
            </a:xfrm>
            <a:prstGeom prst="straightConnector1">
              <a:avLst/>
            </a:prstGeom>
            <a:ln w="31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0" name="CasellaDiTesto 87">
            <a:extLst>
              <a:ext uri="{FF2B5EF4-FFF2-40B4-BE49-F238E27FC236}">
                <a16:creationId xmlns:a16="http://schemas.microsoft.com/office/drawing/2014/main" id="{46EA8304-4FFF-3D4E-8FA1-FB16B91FE1C7}"/>
              </a:ext>
            </a:extLst>
          </p:cNvPr>
          <p:cNvSpPr txBox="1"/>
          <p:nvPr/>
        </p:nvSpPr>
        <p:spPr>
          <a:xfrm>
            <a:off x="472023" y="1726402"/>
            <a:ext cx="2872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200" dirty="0">
                <a:latin typeface="Times" pitchFamily="2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32" name="CasellaDiTesto 77">
            <a:extLst>
              <a:ext uri="{FF2B5EF4-FFF2-40B4-BE49-F238E27FC236}">
                <a16:creationId xmlns:a16="http://schemas.microsoft.com/office/drawing/2014/main" id="{DE69E812-2B4E-7E43-A2AC-5DDFBF74253B}"/>
              </a:ext>
            </a:extLst>
          </p:cNvPr>
          <p:cNvSpPr txBox="1"/>
          <p:nvPr/>
        </p:nvSpPr>
        <p:spPr>
          <a:xfrm>
            <a:off x="3411941" y="413542"/>
            <a:ext cx="27603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dirty="0">
                <a:latin typeface="Times" pitchFamily="2" charset="0"/>
              </a:rPr>
              <a:t>ns</a:t>
            </a:r>
          </a:p>
        </p:txBody>
      </p:sp>
      <p:sp>
        <p:nvSpPr>
          <p:cNvPr id="135" name="CasellaDiTesto 73">
            <a:extLst>
              <a:ext uri="{FF2B5EF4-FFF2-40B4-BE49-F238E27FC236}">
                <a16:creationId xmlns:a16="http://schemas.microsoft.com/office/drawing/2014/main" id="{DBA0FABB-F5CC-1E4C-8085-9495B014985E}"/>
              </a:ext>
            </a:extLst>
          </p:cNvPr>
          <p:cNvSpPr txBox="1"/>
          <p:nvPr/>
        </p:nvSpPr>
        <p:spPr>
          <a:xfrm rot="16200000">
            <a:off x="2351692" y="936157"/>
            <a:ext cx="78258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dirty="0">
                <a:latin typeface="Times" pitchFamily="2" charset="0"/>
              </a:rPr>
              <a:t>Lmnb1/</a:t>
            </a:r>
            <a:r>
              <a:rPr lang="it-IT" sz="800" dirty="0" err="1">
                <a:latin typeface="Times" pitchFamily="2" charset="0"/>
              </a:rPr>
              <a:t>Gapdh</a:t>
            </a:r>
            <a:endParaRPr lang="it-IT" sz="800" dirty="0">
              <a:latin typeface="Times" pitchFamily="2" charset="0"/>
            </a:endParaRPr>
          </a:p>
        </p:txBody>
      </p:sp>
      <p:cxnSp>
        <p:nvCxnSpPr>
          <p:cNvPr id="136" name="Connettore 1 148">
            <a:extLst>
              <a:ext uri="{FF2B5EF4-FFF2-40B4-BE49-F238E27FC236}">
                <a16:creationId xmlns:a16="http://schemas.microsoft.com/office/drawing/2014/main" id="{DF142D77-695A-5E4C-B6ED-CD1C4F65199D}"/>
              </a:ext>
            </a:extLst>
          </p:cNvPr>
          <p:cNvCxnSpPr/>
          <p:nvPr/>
        </p:nvCxnSpPr>
        <p:spPr>
          <a:xfrm flipV="1">
            <a:off x="3268604" y="582822"/>
            <a:ext cx="0" cy="11481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Connettore 1 150">
            <a:extLst>
              <a:ext uri="{FF2B5EF4-FFF2-40B4-BE49-F238E27FC236}">
                <a16:creationId xmlns:a16="http://schemas.microsoft.com/office/drawing/2014/main" id="{812AC89B-EDFC-7B44-9403-003B36808B8A}"/>
              </a:ext>
            </a:extLst>
          </p:cNvPr>
          <p:cNvCxnSpPr>
            <a:cxnSpLocks/>
          </p:cNvCxnSpPr>
          <p:nvPr/>
        </p:nvCxnSpPr>
        <p:spPr>
          <a:xfrm>
            <a:off x="3269452" y="580927"/>
            <a:ext cx="630000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Connettore 1 151">
            <a:extLst>
              <a:ext uri="{FF2B5EF4-FFF2-40B4-BE49-F238E27FC236}">
                <a16:creationId xmlns:a16="http://schemas.microsoft.com/office/drawing/2014/main" id="{0B43B45E-3374-2A45-9FA3-1349C8EE6FBC}"/>
              </a:ext>
            </a:extLst>
          </p:cNvPr>
          <p:cNvCxnSpPr>
            <a:cxnSpLocks/>
          </p:cNvCxnSpPr>
          <p:nvPr/>
        </p:nvCxnSpPr>
        <p:spPr>
          <a:xfrm flipV="1">
            <a:off x="3895645" y="580728"/>
            <a:ext cx="0" cy="344431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4A40F646-8BC1-034E-911C-6229FD6E4C21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129" b="22413"/>
          <a:stretch/>
        </p:blipFill>
        <p:spPr>
          <a:xfrm>
            <a:off x="4015618" y="2155613"/>
            <a:ext cx="2189601" cy="1143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0E7E4B8-1B3E-1247-BB52-FD8E1AF88591}"/>
              </a:ext>
            </a:extLst>
          </p:cNvPr>
          <p:cNvSpPr txBox="1"/>
          <p:nvPr/>
        </p:nvSpPr>
        <p:spPr>
          <a:xfrm>
            <a:off x="4393958" y="3222172"/>
            <a:ext cx="34336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sz="800" dirty="0">
                <a:latin typeface="Times" pitchFamily="2" charset="0"/>
              </a:rPr>
              <a:t>WT</a:t>
            </a: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23F3A643-FC44-7340-9D16-F78731D80531}"/>
              </a:ext>
            </a:extLst>
          </p:cNvPr>
          <p:cNvSpPr txBox="1"/>
          <p:nvPr/>
        </p:nvSpPr>
        <p:spPr>
          <a:xfrm>
            <a:off x="5412377" y="3222172"/>
            <a:ext cx="33214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800" dirty="0">
                <a:latin typeface="Times" pitchFamily="2" charset="0"/>
              </a:rPr>
              <a:t>KD</a:t>
            </a:r>
            <a:endParaRPr lang="en-IT" sz="800" dirty="0">
              <a:latin typeface="Times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73D47D-08EF-084A-B752-CE085AED5595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252" b="21815"/>
          <a:stretch/>
        </p:blipFill>
        <p:spPr>
          <a:xfrm>
            <a:off x="2888166" y="589621"/>
            <a:ext cx="1487294" cy="80428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FC2DB16-A868-7A45-A3B8-5C39BF8C5F4B}"/>
              </a:ext>
            </a:extLst>
          </p:cNvPr>
          <p:cNvSpPr txBox="1"/>
          <p:nvPr/>
        </p:nvSpPr>
        <p:spPr>
          <a:xfrm>
            <a:off x="2767391" y="938590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sz="900" dirty="0">
                <a:latin typeface="Times" pitchFamily="2" charset="0"/>
              </a:rPr>
              <a:t>1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06FD70BA-2FA6-BF4D-8BB7-2B05E7099F83}"/>
              </a:ext>
            </a:extLst>
          </p:cNvPr>
          <p:cNvSpPr txBox="1"/>
          <p:nvPr/>
        </p:nvSpPr>
        <p:spPr>
          <a:xfrm>
            <a:off x="2764972" y="1245809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sz="900" dirty="0">
                <a:latin typeface="Times" pitchFamily="2" charset="0"/>
              </a:rPr>
              <a:t>0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48FBC7C3-F73A-7143-9A39-0E1048D42565}"/>
              </a:ext>
            </a:extLst>
          </p:cNvPr>
          <p:cNvSpPr txBox="1"/>
          <p:nvPr/>
        </p:nvSpPr>
        <p:spPr>
          <a:xfrm>
            <a:off x="2767391" y="624114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sz="900" dirty="0">
                <a:latin typeface="Times" pitchFamily="2" charset="0"/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AA21187-FD26-C740-8BA9-454B97D3781A}"/>
              </a:ext>
            </a:extLst>
          </p:cNvPr>
          <p:cNvSpPr txBox="1"/>
          <p:nvPr/>
        </p:nvSpPr>
        <p:spPr>
          <a:xfrm>
            <a:off x="3106057" y="1374019"/>
            <a:ext cx="9925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Times" pitchFamily="2" charset="0"/>
              </a:rPr>
              <a:t>WT</a:t>
            </a:r>
            <a:r>
              <a:rPr lang="en-IT" sz="900" dirty="0">
                <a:latin typeface="Times" pitchFamily="2" charset="0"/>
              </a:rPr>
              <a:t>                KO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1787AC93-79BF-7A41-9478-7A11D622B8A6}"/>
              </a:ext>
            </a:extLst>
          </p:cNvPr>
          <p:cNvSpPr txBox="1"/>
          <p:nvPr/>
        </p:nvSpPr>
        <p:spPr>
          <a:xfrm>
            <a:off x="3788229" y="2651276"/>
            <a:ext cx="32893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sz="900" dirty="0">
                <a:latin typeface="Times" pitchFamily="2" charset="0"/>
              </a:rPr>
              <a:t>0.6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20E607EF-7C1F-794F-AE3C-461A484497E8}"/>
              </a:ext>
            </a:extLst>
          </p:cNvPr>
          <p:cNvSpPr txBox="1"/>
          <p:nvPr/>
        </p:nvSpPr>
        <p:spPr>
          <a:xfrm>
            <a:off x="3868058" y="3103639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sz="900" dirty="0">
                <a:latin typeface="Times" pitchFamily="2" charset="0"/>
              </a:rPr>
              <a:t>0</a:t>
            </a: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42B92930-78FA-004A-9A71-B99D451F260C}"/>
              </a:ext>
            </a:extLst>
          </p:cNvPr>
          <p:cNvSpPr txBox="1"/>
          <p:nvPr/>
        </p:nvSpPr>
        <p:spPr>
          <a:xfrm>
            <a:off x="3793068" y="2196498"/>
            <a:ext cx="32893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sz="900" dirty="0">
                <a:latin typeface="Times" pitchFamily="2" charset="0"/>
              </a:rPr>
              <a:t>1.2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77F93510-0FB8-4F46-8F22-0F24E51E7E23}"/>
              </a:ext>
            </a:extLst>
          </p:cNvPr>
          <p:cNvSpPr txBox="1"/>
          <p:nvPr/>
        </p:nvSpPr>
        <p:spPr>
          <a:xfrm>
            <a:off x="3980301" y="4458305"/>
            <a:ext cx="34336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sz="800" dirty="0">
                <a:latin typeface="Times" pitchFamily="2" charset="0"/>
              </a:rPr>
              <a:t>WT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A98809F3-E055-AC41-9266-7EF7BE590046}"/>
              </a:ext>
            </a:extLst>
          </p:cNvPr>
          <p:cNvSpPr txBox="1"/>
          <p:nvPr/>
        </p:nvSpPr>
        <p:spPr>
          <a:xfrm>
            <a:off x="4292358" y="4461691"/>
            <a:ext cx="33214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800" dirty="0">
                <a:latin typeface="Times" pitchFamily="2" charset="0"/>
              </a:rPr>
              <a:t>KD</a:t>
            </a:r>
            <a:endParaRPr lang="en-IT" sz="800" dirty="0">
              <a:latin typeface="Times" pitchFamily="2" charset="0"/>
            </a:endParaRPr>
          </a:p>
        </p:txBody>
      </p:sp>
      <p:grpSp>
        <p:nvGrpSpPr>
          <p:cNvPr id="144" name="Gruppo 30">
            <a:extLst>
              <a:ext uri="{FF2B5EF4-FFF2-40B4-BE49-F238E27FC236}">
                <a16:creationId xmlns:a16="http://schemas.microsoft.com/office/drawing/2014/main" id="{291A394C-8BAE-644D-B97C-F0848FFC43D9}"/>
              </a:ext>
            </a:extLst>
          </p:cNvPr>
          <p:cNvGrpSpPr/>
          <p:nvPr/>
        </p:nvGrpSpPr>
        <p:grpSpPr>
          <a:xfrm>
            <a:off x="1407783" y="4652252"/>
            <a:ext cx="957855" cy="226059"/>
            <a:chOff x="811935" y="3279469"/>
            <a:chExt cx="1201384" cy="283533"/>
          </a:xfrm>
        </p:grpSpPr>
        <p:sp>
          <p:nvSpPr>
            <p:cNvPr id="145" name="CasellaDiTesto 54">
              <a:extLst>
                <a:ext uri="{FF2B5EF4-FFF2-40B4-BE49-F238E27FC236}">
                  <a16:creationId xmlns:a16="http://schemas.microsoft.com/office/drawing/2014/main" id="{3EDA905E-3795-5945-BEB0-18746E49D806}"/>
                </a:ext>
              </a:extLst>
            </p:cNvPr>
            <p:cNvSpPr txBox="1"/>
            <p:nvPr/>
          </p:nvSpPr>
          <p:spPr>
            <a:xfrm rot="18900199">
              <a:off x="811935" y="3279470"/>
              <a:ext cx="488967" cy="27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wt#1</a:t>
              </a:r>
            </a:p>
          </p:txBody>
        </p:sp>
        <p:sp>
          <p:nvSpPr>
            <p:cNvPr id="146" name="CasellaDiTesto 60">
              <a:extLst>
                <a:ext uri="{FF2B5EF4-FFF2-40B4-BE49-F238E27FC236}">
                  <a16:creationId xmlns:a16="http://schemas.microsoft.com/office/drawing/2014/main" id="{A1B8AE3D-9EDD-9B4F-A78B-539213F81F18}"/>
                </a:ext>
              </a:extLst>
            </p:cNvPr>
            <p:cNvSpPr txBox="1"/>
            <p:nvPr/>
          </p:nvSpPr>
          <p:spPr>
            <a:xfrm rot="18900199">
              <a:off x="1206457" y="3292783"/>
              <a:ext cx="545264" cy="27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KO#1</a:t>
              </a:r>
            </a:p>
          </p:txBody>
        </p:sp>
        <p:sp>
          <p:nvSpPr>
            <p:cNvPr id="147" name="CasellaDiTesto 61">
              <a:extLst>
                <a:ext uri="{FF2B5EF4-FFF2-40B4-BE49-F238E27FC236}">
                  <a16:creationId xmlns:a16="http://schemas.microsoft.com/office/drawing/2014/main" id="{E7FB11C6-F0BE-7946-9D32-9A2FAC1E0243}"/>
                </a:ext>
              </a:extLst>
            </p:cNvPr>
            <p:cNvSpPr txBox="1"/>
            <p:nvPr/>
          </p:nvSpPr>
          <p:spPr>
            <a:xfrm rot="18900199">
              <a:off x="999091" y="3279469"/>
              <a:ext cx="488967" cy="27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wt#2</a:t>
              </a:r>
            </a:p>
          </p:txBody>
        </p:sp>
        <p:sp>
          <p:nvSpPr>
            <p:cNvPr id="148" name="CasellaDiTesto 62">
              <a:extLst>
                <a:ext uri="{FF2B5EF4-FFF2-40B4-BE49-F238E27FC236}">
                  <a16:creationId xmlns:a16="http://schemas.microsoft.com/office/drawing/2014/main" id="{0F050A9F-2184-BA4C-9364-2D37941CE869}"/>
                </a:ext>
              </a:extLst>
            </p:cNvPr>
            <p:cNvSpPr txBox="1"/>
            <p:nvPr/>
          </p:nvSpPr>
          <p:spPr>
            <a:xfrm rot="18900199">
              <a:off x="1468055" y="3292782"/>
              <a:ext cx="545264" cy="27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KO#2</a:t>
              </a: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7EFDF182-81AF-574A-8FC9-1301A1FE1B60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306" b="18014"/>
          <a:stretch/>
        </p:blipFill>
        <p:spPr>
          <a:xfrm>
            <a:off x="914399" y="5655129"/>
            <a:ext cx="1971221" cy="1103690"/>
          </a:xfrm>
          <a:prstGeom prst="rect">
            <a:avLst/>
          </a:prstGeom>
        </p:spPr>
      </p:pic>
      <p:sp>
        <p:nvSpPr>
          <p:cNvPr id="150" name="TextBox 149">
            <a:extLst>
              <a:ext uri="{FF2B5EF4-FFF2-40B4-BE49-F238E27FC236}">
                <a16:creationId xmlns:a16="http://schemas.microsoft.com/office/drawing/2014/main" id="{A7F087E9-737D-844B-9E7D-B317E6D9A6FD}"/>
              </a:ext>
            </a:extLst>
          </p:cNvPr>
          <p:cNvSpPr txBox="1"/>
          <p:nvPr/>
        </p:nvSpPr>
        <p:spPr>
          <a:xfrm>
            <a:off x="781353" y="6608840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sz="900" dirty="0">
                <a:latin typeface="Times" pitchFamily="2" charset="0"/>
              </a:rPr>
              <a:t>0</a:t>
            </a:r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529FCFC2-C917-6D47-B1EC-EDBC5312F6AA}"/>
              </a:ext>
            </a:extLst>
          </p:cNvPr>
          <p:cNvSpPr txBox="1"/>
          <p:nvPr/>
        </p:nvSpPr>
        <p:spPr>
          <a:xfrm>
            <a:off x="781353" y="6350002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sz="900" dirty="0">
                <a:latin typeface="Times" pitchFamily="2" charset="0"/>
              </a:rPr>
              <a:t>1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60A3E05F-60F3-8E4D-9B6C-AE6655FD2780}"/>
              </a:ext>
            </a:extLst>
          </p:cNvPr>
          <p:cNvSpPr txBox="1"/>
          <p:nvPr/>
        </p:nvSpPr>
        <p:spPr>
          <a:xfrm>
            <a:off x="781353" y="6091164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sz="900" dirty="0">
                <a:latin typeface="Times" pitchFamily="2" charset="0"/>
              </a:rPr>
              <a:t>2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2BF8619F-E5C4-D941-A197-97D4F65553D2}"/>
              </a:ext>
            </a:extLst>
          </p:cNvPr>
          <p:cNvSpPr txBox="1"/>
          <p:nvPr/>
        </p:nvSpPr>
        <p:spPr>
          <a:xfrm>
            <a:off x="781353" y="5832326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sz="900" dirty="0">
                <a:latin typeface="Times" pitchFamily="2" charset="0"/>
              </a:rPr>
              <a:t>3</a:t>
            </a: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6D0034EB-59D4-5140-BD02-54E9A46A39D9}"/>
              </a:ext>
            </a:extLst>
          </p:cNvPr>
          <p:cNvSpPr txBox="1"/>
          <p:nvPr/>
        </p:nvSpPr>
        <p:spPr>
          <a:xfrm>
            <a:off x="1257378" y="6721253"/>
            <a:ext cx="34336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sz="800" dirty="0">
                <a:latin typeface="Times" pitchFamily="2" charset="0"/>
              </a:rPr>
              <a:t>WT</a:t>
            </a: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FA0D3118-8190-4848-8BC1-107DB33CC709}"/>
              </a:ext>
            </a:extLst>
          </p:cNvPr>
          <p:cNvSpPr txBox="1"/>
          <p:nvPr/>
        </p:nvSpPr>
        <p:spPr>
          <a:xfrm>
            <a:off x="2154774" y="6721253"/>
            <a:ext cx="33214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800" dirty="0">
                <a:latin typeface="Times" pitchFamily="2" charset="0"/>
              </a:rPr>
              <a:t>KO</a:t>
            </a:r>
            <a:endParaRPr lang="en-IT" sz="800" dirty="0">
              <a:latin typeface="Time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016437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2936</TotalTime>
  <Words>90</Words>
  <Application>Microsoft Macintosh PowerPoint</Application>
  <PresentationFormat>On-screen Show (4:3)</PresentationFormat>
  <Paragraphs>56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</vt:lpstr>
      <vt:lpstr>Tema di Office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GIUSEPPINA DIVISATO</dc:creator>
  <cp:lastModifiedBy>TOMMASO RUSSO</cp:lastModifiedBy>
  <cp:revision>34</cp:revision>
  <dcterms:created xsi:type="dcterms:W3CDTF">2021-09-29T07:52:04Z</dcterms:created>
  <dcterms:modified xsi:type="dcterms:W3CDTF">2022-04-11T08:37:45Z</dcterms:modified>
</cp:coreProperties>
</file>