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34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>
        <p:scale>
          <a:sx n="117" d="100"/>
          <a:sy n="117" d="100"/>
        </p:scale>
        <p:origin x="2768" y="-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Volumes/Pina%20HD/Hmga2%20paper%20last%20version/BMC%20revision%20%204%202%2022/Hmga2%20paper%20revision%20IF/IF%20images/Cell%20counting/Grafici%20per%20count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'PRC2 inhibitor'!$H$16</c:f>
              <c:strCache>
                <c:ptCount val="1"/>
                <c:pt idx="0">
                  <c:v>Untreated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('PRC2 inhibitor'!$E$5,'PRC2 inhibitor'!$L$6)</c:f>
                <c:numCache>
                  <c:formatCode>General</c:formatCode>
                  <c:ptCount val="2"/>
                  <c:pt idx="0">
                    <c:v>3.9106691699999998</c:v>
                  </c:pt>
                  <c:pt idx="1">
                    <c:v>16.190816300000002</c:v>
                  </c:pt>
                </c:numCache>
              </c:numRef>
            </c:plus>
            <c:minus>
              <c:numRef>
                <c:f>('PRC2 inhibitor'!$E$5,'PRC2 inhibitor'!$L$6)</c:f>
                <c:numCache>
                  <c:formatCode>General</c:formatCode>
                  <c:ptCount val="2"/>
                  <c:pt idx="0">
                    <c:v>3.9106691699999998</c:v>
                  </c:pt>
                  <c:pt idx="1">
                    <c:v>16.190816300000002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'PRC2 inhibitor'!$I$16:$J$16</c:f>
              <c:numCache>
                <c:formatCode>General</c:formatCode>
                <c:ptCount val="2"/>
                <c:pt idx="0">
                  <c:v>27.233333300000002</c:v>
                </c:pt>
                <c:pt idx="1">
                  <c:v>59.786666699999998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FA-4F4E-97A9-145091B7D231}"/>
            </c:ext>
          </c:extLst>
        </c:ser>
        <c:ser>
          <c:idx val="1"/>
          <c:order val="1"/>
          <c:tx>
            <c:strRef>
              <c:f>'PRC2 inhibitor'!$H$17</c:f>
              <c:strCache>
                <c:ptCount val="1"/>
                <c:pt idx="0">
                  <c:v>PRC2 inhibitor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('PRC2 inhibitor'!$F$5,'PRC2 inhibitor'!$M$6)</c:f>
                <c:numCache>
                  <c:formatCode>General</c:formatCode>
                  <c:ptCount val="2"/>
                  <c:pt idx="0">
                    <c:v>4.9662192200000002</c:v>
                  </c:pt>
                  <c:pt idx="1">
                    <c:v>1.2897028100000001</c:v>
                  </c:pt>
                </c:numCache>
              </c:numRef>
            </c:plus>
            <c:minus>
              <c:numRef>
                <c:f>('PRC2 inhibitor'!$F$5,'PRC2 inhibitor'!$M$6)</c:f>
                <c:numCache>
                  <c:formatCode>General</c:formatCode>
                  <c:ptCount val="2"/>
                  <c:pt idx="0">
                    <c:v>4.9662192200000002</c:v>
                  </c:pt>
                  <c:pt idx="1">
                    <c:v>1.2897028100000001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'PRC2 inhibitor'!$I$17:$J$17</c:f>
              <c:numCache>
                <c:formatCode>General</c:formatCode>
                <c:ptCount val="2"/>
                <c:pt idx="0">
                  <c:v>28.533333299999999</c:v>
                </c:pt>
                <c:pt idx="1">
                  <c:v>45.533333300000002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FA-4F4E-97A9-145091B7D2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1368623"/>
        <c:axId val="311373119"/>
      </c:barChart>
      <c:catAx>
        <c:axId val="311368623"/>
        <c:scaling>
          <c:orientation val="minMax"/>
        </c:scaling>
        <c:delete val="1"/>
        <c:axPos val="b"/>
        <c:majorTickMark val="none"/>
        <c:minorTickMark val="none"/>
        <c:tickLblPos val="nextTo"/>
        <c:crossAx val="311373119"/>
        <c:crosses val="autoZero"/>
        <c:auto val="1"/>
        <c:lblAlgn val="ctr"/>
        <c:lblOffset val="100"/>
        <c:noMultiLvlLbl val="0"/>
      </c:catAx>
      <c:valAx>
        <c:axId val="31137311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11368623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C143F-DADC-5E49-A94A-3CC0844F0E90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FF48C-49AF-504E-9E4B-87D7EBAABAA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9217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FF48C-49AF-504E-9E4B-87D7EBAABAA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2140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045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45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52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476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200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6045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8175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9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894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963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3371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11D65-7852-6748-8949-91D2BECDA58D}" type="datetimeFigureOut">
              <a:rPr lang="it-IT" smtClean="0"/>
              <a:t>11/04/22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0EB76-BAE8-2146-9A09-8DD017E29EC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44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13" Type="http://schemas.openxmlformats.org/officeDocument/2006/relationships/image" Target="../media/image11.tif"/><Relationship Id="rId18" Type="http://schemas.openxmlformats.org/officeDocument/2006/relationships/image" Target="../media/image16.tif"/><Relationship Id="rId3" Type="http://schemas.openxmlformats.org/officeDocument/2006/relationships/image" Target="../media/image1.tiff"/><Relationship Id="rId21" Type="http://schemas.openxmlformats.org/officeDocument/2006/relationships/image" Target="../media/image19.tif"/><Relationship Id="rId7" Type="http://schemas.openxmlformats.org/officeDocument/2006/relationships/image" Target="../media/image5.tif"/><Relationship Id="rId12" Type="http://schemas.openxmlformats.org/officeDocument/2006/relationships/image" Target="../media/image10.tif"/><Relationship Id="rId17" Type="http://schemas.openxmlformats.org/officeDocument/2006/relationships/image" Target="../media/image15.t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tif"/><Relationship Id="rId20" Type="http://schemas.openxmlformats.org/officeDocument/2006/relationships/image" Target="../media/image18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11" Type="http://schemas.openxmlformats.org/officeDocument/2006/relationships/image" Target="../media/image9.tif"/><Relationship Id="rId5" Type="http://schemas.openxmlformats.org/officeDocument/2006/relationships/image" Target="../media/image3.tiff"/><Relationship Id="rId15" Type="http://schemas.openxmlformats.org/officeDocument/2006/relationships/image" Target="../media/image13.tif"/><Relationship Id="rId23" Type="http://schemas.openxmlformats.org/officeDocument/2006/relationships/chart" Target="../charts/chart1.xml"/><Relationship Id="rId10" Type="http://schemas.openxmlformats.org/officeDocument/2006/relationships/image" Target="../media/image8.tif"/><Relationship Id="rId19" Type="http://schemas.openxmlformats.org/officeDocument/2006/relationships/image" Target="../media/image17.tif"/><Relationship Id="rId4" Type="http://schemas.openxmlformats.org/officeDocument/2006/relationships/image" Target="../media/image2.tiff"/><Relationship Id="rId9" Type="http://schemas.openxmlformats.org/officeDocument/2006/relationships/image" Target="../media/image7.tif"/><Relationship Id="rId14" Type="http://schemas.openxmlformats.org/officeDocument/2006/relationships/image" Target="../media/image12.tif"/><Relationship Id="rId22" Type="http://schemas.openxmlformats.org/officeDocument/2006/relationships/image" Target="../media/image20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Immagine 154">
            <a:extLst>
              <a:ext uri="{FF2B5EF4-FFF2-40B4-BE49-F238E27FC236}">
                <a16:creationId xmlns:a16="http://schemas.microsoft.com/office/drawing/2014/main" id="{2F0ED31D-E112-304E-B3F3-E42D910041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662" y="1609558"/>
            <a:ext cx="1457497" cy="276998"/>
          </a:xfrm>
          <a:prstGeom prst="rect">
            <a:avLst/>
          </a:prstGeom>
        </p:spPr>
      </p:pic>
      <p:pic>
        <p:nvPicPr>
          <p:cNvPr id="156" name="Immagine 155">
            <a:extLst>
              <a:ext uri="{FF2B5EF4-FFF2-40B4-BE49-F238E27FC236}">
                <a16:creationId xmlns:a16="http://schemas.microsoft.com/office/drawing/2014/main" id="{1E0DEBEE-DA4B-7A47-9865-F5F20AEC254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5687" y="1592456"/>
            <a:ext cx="1257522" cy="264283"/>
          </a:xfrm>
          <a:prstGeom prst="rect">
            <a:avLst/>
          </a:prstGeom>
        </p:spPr>
      </p:pic>
      <p:sp>
        <p:nvSpPr>
          <p:cNvPr id="157" name="CasellaDiTesto 156">
            <a:extLst>
              <a:ext uri="{FF2B5EF4-FFF2-40B4-BE49-F238E27FC236}">
                <a16:creationId xmlns:a16="http://schemas.microsoft.com/office/drawing/2014/main" id="{2BBEBB23-E260-AC48-A9F7-2DD959100997}"/>
              </a:ext>
            </a:extLst>
          </p:cNvPr>
          <p:cNvSpPr txBox="1"/>
          <p:nvPr/>
        </p:nvSpPr>
        <p:spPr>
          <a:xfrm>
            <a:off x="150413" y="1613988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Times" pitchFamily="2" charset="0"/>
              </a:rPr>
              <a:t>H3K27me3</a:t>
            </a:r>
          </a:p>
        </p:txBody>
      </p:sp>
      <p:pic>
        <p:nvPicPr>
          <p:cNvPr id="158" name="Immagine 157">
            <a:extLst>
              <a:ext uri="{FF2B5EF4-FFF2-40B4-BE49-F238E27FC236}">
                <a16:creationId xmlns:a16="http://schemas.microsoft.com/office/drawing/2014/main" id="{DE9BBF0F-7E4D-2D4A-B25B-D93DDFABDC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2952" y="1893805"/>
            <a:ext cx="1419025" cy="322437"/>
          </a:xfrm>
          <a:prstGeom prst="rect">
            <a:avLst/>
          </a:prstGeom>
        </p:spPr>
      </p:pic>
      <p:pic>
        <p:nvPicPr>
          <p:cNvPr id="159" name="Immagine 158">
            <a:extLst>
              <a:ext uri="{FF2B5EF4-FFF2-40B4-BE49-F238E27FC236}">
                <a16:creationId xmlns:a16="http://schemas.microsoft.com/office/drawing/2014/main" id="{D819F736-E607-3D45-9977-7447D17EC28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736" y="1892827"/>
            <a:ext cx="1353157" cy="311833"/>
          </a:xfrm>
          <a:prstGeom prst="rect">
            <a:avLst/>
          </a:prstGeom>
        </p:spPr>
      </p:pic>
      <p:sp>
        <p:nvSpPr>
          <p:cNvPr id="160" name="CasellaDiTesto 159">
            <a:extLst>
              <a:ext uri="{FF2B5EF4-FFF2-40B4-BE49-F238E27FC236}">
                <a16:creationId xmlns:a16="http://schemas.microsoft.com/office/drawing/2014/main" id="{5D57C0B1-2EF1-5B4D-8866-9C89C382EBAC}"/>
              </a:ext>
            </a:extLst>
          </p:cNvPr>
          <p:cNvSpPr txBox="1"/>
          <p:nvPr/>
        </p:nvSpPr>
        <p:spPr>
          <a:xfrm>
            <a:off x="592996" y="1955404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Times" pitchFamily="2" charset="0"/>
              </a:rPr>
              <a:t>H3</a:t>
            </a:r>
          </a:p>
        </p:txBody>
      </p:sp>
      <p:sp>
        <p:nvSpPr>
          <p:cNvPr id="177" name="CasellaDiTesto 176">
            <a:extLst>
              <a:ext uri="{FF2B5EF4-FFF2-40B4-BE49-F238E27FC236}">
                <a16:creationId xmlns:a16="http://schemas.microsoft.com/office/drawing/2014/main" id="{384BE239-4A51-7B43-9DAB-368462B61828}"/>
              </a:ext>
            </a:extLst>
          </p:cNvPr>
          <p:cNvSpPr txBox="1"/>
          <p:nvPr/>
        </p:nvSpPr>
        <p:spPr>
          <a:xfrm>
            <a:off x="961550" y="778600"/>
            <a:ext cx="1257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>
                <a:latin typeface="Times" pitchFamily="2" charset="0"/>
              </a:rPr>
              <a:t>T0 (undifferentiated)</a:t>
            </a:r>
          </a:p>
        </p:txBody>
      </p:sp>
      <p:cxnSp>
        <p:nvCxnSpPr>
          <p:cNvPr id="178" name="Connettore 1 177">
            <a:extLst>
              <a:ext uri="{FF2B5EF4-FFF2-40B4-BE49-F238E27FC236}">
                <a16:creationId xmlns:a16="http://schemas.microsoft.com/office/drawing/2014/main" id="{316889CA-C24A-D949-805D-6AA9421B3A87}"/>
              </a:ext>
            </a:extLst>
          </p:cNvPr>
          <p:cNvCxnSpPr>
            <a:cxnSpLocks/>
          </p:cNvCxnSpPr>
          <p:nvPr/>
        </p:nvCxnSpPr>
        <p:spPr>
          <a:xfrm>
            <a:off x="874584" y="1014561"/>
            <a:ext cx="14310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0" name="Gruppo 179">
            <a:extLst>
              <a:ext uri="{FF2B5EF4-FFF2-40B4-BE49-F238E27FC236}">
                <a16:creationId xmlns:a16="http://schemas.microsoft.com/office/drawing/2014/main" id="{D28F4934-AE07-8A41-A55A-4A41F386D1AE}"/>
              </a:ext>
            </a:extLst>
          </p:cNvPr>
          <p:cNvGrpSpPr/>
          <p:nvPr/>
        </p:nvGrpSpPr>
        <p:grpSpPr>
          <a:xfrm>
            <a:off x="904945" y="1051221"/>
            <a:ext cx="723276" cy="247286"/>
            <a:chOff x="2261521" y="1361338"/>
            <a:chExt cx="964368" cy="329715"/>
          </a:xfrm>
        </p:grpSpPr>
        <p:cxnSp>
          <p:nvCxnSpPr>
            <p:cNvPr id="187" name="Connettore 1 186">
              <a:extLst>
                <a:ext uri="{FF2B5EF4-FFF2-40B4-BE49-F238E27FC236}">
                  <a16:creationId xmlns:a16="http://schemas.microsoft.com/office/drawing/2014/main" id="{F8A064E0-C7DC-0C4E-8B91-5E1E3F15ACE9}"/>
                </a:ext>
              </a:extLst>
            </p:cNvPr>
            <p:cNvCxnSpPr>
              <a:cxnSpLocks/>
            </p:cNvCxnSpPr>
            <p:nvPr/>
          </p:nvCxnSpPr>
          <p:spPr>
            <a:xfrm>
              <a:off x="2322520" y="1691053"/>
              <a:ext cx="8423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CasellaDiTesto 187">
              <a:extLst>
                <a:ext uri="{FF2B5EF4-FFF2-40B4-BE49-F238E27FC236}">
                  <a16:creationId xmlns:a16="http://schemas.microsoft.com/office/drawing/2014/main" id="{DD37521A-69A9-9147-89BF-196C3CCD8961}"/>
                </a:ext>
              </a:extLst>
            </p:cNvPr>
            <p:cNvSpPr txBox="1"/>
            <p:nvPr/>
          </p:nvSpPr>
          <p:spPr>
            <a:xfrm>
              <a:off x="2261521" y="1361338"/>
              <a:ext cx="964368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i="1" dirty="0">
                  <a:latin typeface="Times" pitchFamily="2" charset="0"/>
                </a:rPr>
                <a:t>Hmga2</a:t>
              </a:r>
              <a:r>
                <a:rPr lang="en-GB" sz="1000" dirty="0">
                  <a:latin typeface="Times" pitchFamily="2" charset="0"/>
                </a:rPr>
                <a:t> </a:t>
              </a:r>
              <a:r>
                <a:rPr lang="en-GB" sz="1000" dirty="0" err="1">
                  <a:latin typeface="Times" pitchFamily="2" charset="0"/>
                </a:rPr>
                <a:t>wt</a:t>
              </a:r>
              <a:endParaRPr lang="en-GB" sz="1000" dirty="0">
                <a:latin typeface="Times" pitchFamily="2" charset="0"/>
              </a:endParaRPr>
            </a:p>
          </p:txBody>
        </p:sp>
      </p:grpSp>
      <p:grpSp>
        <p:nvGrpSpPr>
          <p:cNvPr id="182" name="Gruppo 181">
            <a:extLst>
              <a:ext uri="{FF2B5EF4-FFF2-40B4-BE49-F238E27FC236}">
                <a16:creationId xmlns:a16="http://schemas.microsoft.com/office/drawing/2014/main" id="{B1358469-691D-364D-BB93-4456DF3A451C}"/>
              </a:ext>
            </a:extLst>
          </p:cNvPr>
          <p:cNvGrpSpPr/>
          <p:nvPr/>
        </p:nvGrpSpPr>
        <p:grpSpPr>
          <a:xfrm>
            <a:off x="1579699" y="1051221"/>
            <a:ext cx="780984" cy="247286"/>
            <a:chOff x="2223050" y="1361338"/>
            <a:chExt cx="1041311" cy="329715"/>
          </a:xfrm>
        </p:grpSpPr>
        <p:cxnSp>
          <p:nvCxnSpPr>
            <p:cNvPr id="183" name="Connettore 1 182">
              <a:extLst>
                <a:ext uri="{FF2B5EF4-FFF2-40B4-BE49-F238E27FC236}">
                  <a16:creationId xmlns:a16="http://schemas.microsoft.com/office/drawing/2014/main" id="{75CF9BFA-A869-B247-8D17-4C9E565F1A54}"/>
                </a:ext>
              </a:extLst>
            </p:cNvPr>
            <p:cNvCxnSpPr>
              <a:cxnSpLocks/>
            </p:cNvCxnSpPr>
            <p:nvPr/>
          </p:nvCxnSpPr>
          <p:spPr>
            <a:xfrm>
              <a:off x="2322520" y="1691053"/>
              <a:ext cx="8423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CasellaDiTesto 183">
              <a:extLst>
                <a:ext uri="{FF2B5EF4-FFF2-40B4-BE49-F238E27FC236}">
                  <a16:creationId xmlns:a16="http://schemas.microsoft.com/office/drawing/2014/main" id="{00E35613-3DCD-574C-970E-1219AF2D94BF}"/>
                </a:ext>
              </a:extLst>
            </p:cNvPr>
            <p:cNvSpPr txBox="1"/>
            <p:nvPr/>
          </p:nvSpPr>
          <p:spPr>
            <a:xfrm>
              <a:off x="2223050" y="1361338"/>
              <a:ext cx="1041311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i="1" dirty="0">
                  <a:latin typeface="Times" pitchFamily="2" charset="0"/>
                </a:rPr>
                <a:t>Hmga2</a:t>
              </a:r>
              <a:r>
                <a:rPr lang="en-GB" sz="1000" dirty="0">
                  <a:latin typeface="Times" pitchFamily="2" charset="0"/>
                </a:rPr>
                <a:t> KO</a:t>
              </a:r>
            </a:p>
          </p:txBody>
        </p:sp>
      </p:grpSp>
      <p:sp>
        <p:nvSpPr>
          <p:cNvPr id="163" name="CasellaDiTesto 162">
            <a:extLst>
              <a:ext uri="{FF2B5EF4-FFF2-40B4-BE49-F238E27FC236}">
                <a16:creationId xmlns:a16="http://schemas.microsoft.com/office/drawing/2014/main" id="{AAF9C20F-19D1-CB45-9343-18270D762253}"/>
              </a:ext>
            </a:extLst>
          </p:cNvPr>
          <p:cNvSpPr txBox="1"/>
          <p:nvPr/>
        </p:nvSpPr>
        <p:spPr>
          <a:xfrm>
            <a:off x="2849674" y="778600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>
                <a:latin typeface="Times" pitchFamily="2" charset="0"/>
              </a:rPr>
              <a:t>t24h</a:t>
            </a:r>
          </a:p>
        </p:txBody>
      </p:sp>
      <p:cxnSp>
        <p:nvCxnSpPr>
          <p:cNvPr id="164" name="Connettore 1 163">
            <a:extLst>
              <a:ext uri="{FF2B5EF4-FFF2-40B4-BE49-F238E27FC236}">
                <a16:creationId xmlns:a16="http://schemas.microsoft.com/office/drawing/2014/main" id="{ECAECC99-BDD1-8942-A1E7-2E7EDC816097}"/>
              </a:ext>
            </a:extLst>
          </p:cNvPr>
          <p:cNvCxnSpPr>
            <a:cxnSpLocks/>
          </p:cNvCxnSpPr>
          <p:nvPr/>
        </p:nvCxnSpPr>
        <p:spPr>
          <a:xfrm>
            <a:off x="2340317" y="1014561"/>
            <a:ext cx="143100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uppo 165">
            <a:extLst>
              <a:ext uri="{FF2B5EF4-FFF2-40B4-BE49-F238E27FC236}">
                <a16:creationId xmlns:a16="http://schemas.microsoft.com/office/drawing/2014/main" id="{D6932854-851A-0149-96B1-D4ED4E66BEE2}"/>
              </a:ext>
            </a:extLst>
          </p:cNvPr>
          <p:cNvGrpSpPr/>
          <p:nvPr/>
        </p:nvGrpSpPr>
        <p:grpSpPr>
          <a:xfrm>
            <a:off x="2370678" y="1051221"/>
            <a:ext cx="723276" cy="247286"/>
            <a:chOff x="2261521" y="1361338"/>
            <a:chExt cx="964368" cy="329715"/>
          </a:xfrm>
        </p:grpSpPr>
        <p:cxnSp>
          <p:nvCxnSpPr>
            <p:cNvPr id="173" name="Connettore 1 172">
              <a:extLst>
                <a:ext uri="{FF2B5EF4-FFF2-40B4-BE49-F238E27FC236}">
                  <a16:creationId xmlns:a16="http://schemas.microsoft.com/office/drawing/2014/main" id="{C2B7048A-2512-C34B-B386-666FA8BEFDB1}"/>
                </a:ext>
              </a:extLst>
            </p:cNvPr>
            <p:cNvCxnSpPr>
              <a:cxnSpLocks/>
            </p:cNvCxnSpPr>
            <p:nvPr/>
          </p:nvCxnSpPr>
          <p:spPr>
            <a:xfrm>
              <a:off x="2322520" y="1691053"/>
              <a:ext cx="8423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CasellaDiTesto 173">
              <a:extLst>
                <a:ext uri="{FF2B5EF4-FFF2-40B4-BE49-F238E27FC236}">
                  <a16:creationId xmlns:a16="http://schemas.microsoft.com/office/drawing/2014/main" id="{DEE177D0-0D23-7744-A5B2-4AEA332C1E6E}"/>
                </a:ext>
              </a:extLst>
            </p:cNvPr>
            <p:cNvSpPr txBox="1"/>
            <p:nvPr/>
          </p:nvSpPr>
          <p:spPr>
            <a:xfrm>
              <a:off x="2261521" y="1361338"/>
              <a:ext cx="964368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i="1" dirty="0">
                  <a:latin typeface="Times" pitchFamily="2" charset="0"/>
                </a:rPr>
                <a:t>Hmga2</a:t>
              </a:r>
              <a:r>
                <a:rPr lang="en-GB" sz="1000" dirty="0">
                  <a:latin typeface="Times" pitchFamily="2" charset="0"/>
                </a:rPr>
                <a:t> </a:t>
              </a:r>
              <a:r>
                <a:rPr lang="en-GB" sz="1000" dirty="0" err="1">
                  <a:latin typeface="Times" pitchFamily="2" charset="0"/>
                </a:rPr>
                <a:t>wt</a:t>
              </a:r>
              <a:endParaRPr lang="en-GB" sz="1000" dirty="0">
                <a:latin typeface="Times" pitchFamily="2" charset="0"/>
              </a:endParaRPr>
            </a:p>
          </p:txBody>
        </p:sp>
      </p:grpSp>
      <p:grpSp>
        <p:nvGrpSpPr>
          <p:cNvPr id="168" name="Gruppo 167">
            <a:extLst>
              <a:ext uri="{FF2B5EF4-FFF2-40B4-BE49-F238E27FC236}">
                <a16:creationId xmlns:a16="http://schemas.microsoft.com/office/drawing/2014/main" id="{F3EABE1F-543B-D44D-9B51-25E6F7C84A4D}"/>
              </a:ext>
            </a:extLst>
          </p:cNvPr>
          <p:cNvGrpSpPr/>
          <p:nvPr/>
        </p:nvGrpSpPr>
        <p:grpSpPr>
          <a:xfrm>
            <a:off x="3045432" y="1051221"/>
            <a:ext cx="780984" cy="247286"/>
            <a:chOff x="2223050" y="1361338"/>
            <a:chExt cx="1041311" cy="329715"/>
          </a:xfrm>
        </p:grpSpPr>
        <p:cxnSp>
          <p:nvCxnSpPr>
            <p:cNvPr id="169" name="Connettore 1 168">
              <a:extLst>
                <a:ext uri="{FF2B5EF4-FFF2-40B4-BE49-F238E27FC236}">
                  <a16:creationId xmlns:a16="http://schemas.microsoft.com/office/drawing/2014/main" id="{DC66B4F2-A966-DE49-A2CB-3305DDCBBC44}"/>
                </a:ext>
              </a:extLst>
            </p:cNvPr>
            <p:cNvCxnSpPr>
              <a:cxnSpLocks/>
            </p:cNvCxnSpPr>
            <p:nvPr/>
          </p:nvCxnSpPr>
          <p:spPr>
            <a:xfrm>
              <a:off x="2322520" y="1691053"/>
              <a:ext cx="84236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CasellaDiTesto 169">
              <a:extLst>
                <a:ext uri="{FF2B5EF4-FFF2-40B4-BE49-F238E27FC236}">
                  <a16:creationId xmlns:a16="http://schemas.microsoft.com/office/drawing/2014/main" id="{65C564FC-67D9-2942-9D33-4485C7B2CB4E}"/>
                </a:ext>
              </a:extLst>
            </p:cNvPr>
            <p:cNvSpPr txBox="1"/>
            <p:nvPr/>
          </p:nvSpPr>
          <p:spPr>
            <a:xfrm>
              <a:off x="2223050" y="1361338"/>
              <a:ext cx="1041311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i="1" dirty="0">
                  <a:latin typeface="Times" pitchFamily="2" charset="0"/>
                </a:rPr>
                <a:t>Hmga2</a:t>
              </a:r>
              <a:r>
                <a:rPr lang="en-GB" sz="1000" dirty="0">
                  <a:latin typeface="Times" pitchFamily="2" charset="0"/>
                </a:rPr>
                <a:t> KO</a:t>
              </a:r>
            </a:p>
          </p:txBody>
        </p:sp>
      </p:grpSp>
      <p:sp>
        <p:nvSpPr>
          <p:cNvPr id="194" name="CasellaDiTesto 193">
            <a:extLst>
              <a:ext uri="{FF2B5EF4-FFF2-40B4-BE49-F238E27FC236}">
                <a16:creationId xmlns:a16="http://schemas.microsoft.com/office/drawing/2014/main" id="{D69B526B-0298-FD4D-9C22-866DE647A873}"/>
              </a:ext>
            </a:extLst>
          </p:cNvPr>
          <p:cNvSpPr txBox="1"/>
          <p:nvPr/>
        </p:nvSpPr>
        <p:spPr>
          <a:xfrm>
            <a:off x="283506" y="1332687"/>
            <a:ext cx="6335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>
                <a:latin typeface="Times" pitchFamily="2" charset="0"/>
              </a:rPr>
              <a:t>GSK126</a:t>
            </a:r>
          </a:p>
        </p:txBody>
      </p:sp>
      <p:sp>
        <p:nvSpPr>
          <p:cNvPr id="195" name="CasellaDiTesto 194">
            <a:extLst>
              <a:ext uri="{FF2B5EF4-FFF2-40B4-BE49-F238E27FC236}">
                <a16:creationId xmlns:a16="http://schemas.microsoft.com/office/drawing/2014/main" id="{02FB784C-21FA-6F47-8435-3DBDEE0D5E09}"/>
              </a:ext>
            </a:extLst>
          </p:cNvPr>
          <p:cNvSpPr txBox="1"/>
          <p:nvPr/>
        </p:nvSpPr>
        <p:spPr>
          <a:xfrm>
            <a:off x="267054" y="28612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" pitchFamily="2" charset="0"/>
              </a:rPr>
              <a:t>A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2552652E-AF23-E244-9B68-6EE0867852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93557" y="2566798"/>
            <a:ext cx="1080000" cy="1080000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C62D2A30-B28D-A84C-94BD-B7C280D84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41238" y="2566798"/>
            <a:ext cx="1080000" cy="1080000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A0724773-D7BC-C043-A943-7D2054D632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3714" y="2566798"/>
            <a:ext cx="1080000" cy="1080000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E1FC4165-7BC5-C84B-BE92-8B80A4EFAF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23277" y="2566798"/>
            <a:ext cx="1080000" cy="1080000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22C6C196-6EAF-2745-8840-0C93E3D017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3557" y="3719314"/>
            <a:ext cx="1080000" cy="1080000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E2F41A65-7253-B543-8510-2949ED606E6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41238" y="3719314"/>
            <a:ext cx="1080000" cy="1080000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CFAD6CA3-5380-5240-9143-CF7BF572843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3714" y="3719314"/>
            <a:ext cx="1080000" cy="108000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96D22E42-3B0C-CA4D-A0B6-FE3ACD9699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23277" y="3719314"/>
            <a:ext cx="1080000" cy="1080000"/>
          </a:xfrm>
          <a:prstGeom prst="rect">
            <a:avLst/>
          </a:prstGeom>
        </p:spPr>
      </p:pic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09382499-7467-C340-BA57-5756961993CC}"/>
              </a:ext>
            </a:extLst>
          </p:cNvPr>
          <p:cNvSpPr txBox="1"/>
          <p:nvPr/>
        </p:nvSpPr>
        <p:spPr>
          <a:xfrm rot="16200000">
            <a:off x="52300" y="5237929"/>
            <a:ext cx="798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Control</a:t>
            </a:r>
          </a:p>
        </p:txBody>
      </p:sp>
      <p:pic>
        <p:nvPicPr>
          <p:cNvPr id="76" name="Immagine 75">
            <a:extLst>
              <a:ext uri="{FF2B5EF4-FFF2-40B4-BE49-F238E27FC236}">
                <a16:creationId xmlns:a16="http://schemas.microsoft.com/office/drawing/2014/main" id="{536A2A06-FA3B-C54C-992F-C77D2DBD25A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03496" y="4857078"/>
            <a:ext cx="1080000" cy="1080000"/>
          </a:xfrm>
          <a:prstGeom prst="rect">
            <a:avLst/>
          </a:prstGeom>
        </p:spPr>
      </p:pic>
      <p:pic>
        <p:nvPicPr>
          <p:cNvPr id="78" name="Immagine 77">
            <a:extLst>
              <a:ext uri="{FF2B5EF4-FFF2-40B4-BE49-F238E27FC236}">
                <a16:creationId xmlns:a16="http://schemas.microsoft.com/office/drawing/2014/main" id="{ADF32993-8C66-AD49-9733-D7EB24C704D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51177" y="4876271"/>
            <a:ext cx="1080000" cy="1080000"/>
          </a:xfrm>
          <a:prstGeom prst="rect">
            <a:avLst/>
          </a:prstGeom>
        </p:spPr>
      </p:pic>
      <p:pic>
        <p:nvPicPr>
          <p:cNvPr id="80" name="Immagine 79">
            <a:extLst>
              <a:ext uri="{FF2B5EF4-FFF2-40B4-BE49-F238E27FC236}">
                <a16:creationId xmlns:a16="http://schemas.microsoft.com/office/drawing/2014/main" id="{BB053643-C7A5-CD4F-AB07-6BCF4853FD2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03653" y="4876271"/>
            <a:ext cx="1080000" cy="1080000"/>
          </a:xfrm>
          <a:prstGeom prst="rect">
            <a:avLst/>
          </a:prstGeom>
        </p:spPr>
      </p:pic>
      <p:pic>
        <p:nvPicPr>
          <p:cNvPr id="82" name="Immagine 81">
            <a:extLst>
              <a:ext uri="{FF2B5EF4-FFF2-40B4-BE49-F238E27FC236}">
                <a16:creationId xmlns:a16="http://schemas.microsoft.com/office/drawing/2014/main" id="{B085044B-A6AB-D148-AFC8-556753CA5BF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33216" y="4857078"/>
            <a:ext cx="1080000" cy="1080000"/>
          </a:xfrm>
          <a:prstGeom prst="rect">
            <a:avLst/>
          </a:prstGeom>
        </p:spPr>
      </p:pic>
      <p:pic>
        <p:nvPicPr>
          <p:cNvPr id="84" name="Immagine 83">
            <a:extLst>
              <a:ext uri="{FF2B5EF4-FFF2-40B4-BE49-F238E27FC236}">
                <a16:creationId xmlns:a16="http://schemas.microsoft.com/office/drawing/2014/main" id="{0132DF83-1CA4-2D4D-9CDE-88272C27A75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903496" y="5970373"/>
            <a:ext cx="1080000" cy="1080000"/>
          </a:xfrm>
          <a:prstGeom prst="rect">
            <a:avLst/>
          </a:prstGeom>
        </p:spPr>
      </p:pic>
      <p:pic>
        <p:nvPicPr>
          <p:cNvPr id="86" name="Immagine 85">
            <a:extLst>
              <a:ext uri="{FF2B5EF4-FFF2-40B4-BE49-F238E27FC236}">
                <a16:creationId xmlns:a16="http://schemas.microsoft.com/office/drawing/2014/main" id="{30ED3A1A-0DB1-7746-912D-C248AFDCA8F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751177" y="5970373"/>
            <a:ext cx="1080000" cy="1080000"/>
          </a:xfrm>
          <a:prstGeom prst="rect">
            <a:avLst/>
          </a:prstGeom>
        </p:spPr>
      </p:pic>
      <p:pic>
        <p:nvPicPr>
          <p:cNvPr id="88" name="Immagine 87">
            <a:extLst>
              <a:ext uri="{FF2B5EF4-FFF2-40B4-BE49-F238E27FC236}">
                <a16:creationId xmlns:a16="http://schemas.microsoft.com/office/drawing/2014/main" id="{1FAE7611-2963-2048-9A40-B45F81B6A84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03653" y="5970373"/>
            <a:ext cx="1080000" cy="1080000"/>
          </a:xfrm>
          <a:prstGeom prst="rect">
            <a:avLst/>
          </a:prstGeom>
        </p:spPr>
      </p:pic>
      <p:pic>
        <p:nvPicPr>
          <p:cNvPr id="90" name="Immagine 89">
            <a:extLst>
              <a:ext uri="{FF2B5EF4-FFF2-40B4-BE49-F238E27FC236}">
                <a16:creationId xmlns:a16="http://schemas.microsoft.com/office/drawing/2014/main" id="{FC8C619D-AB4B-524F-8F7C-BC5C1C546A5F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033216" y="5970373"/>
            <a:ext cx="1080000" cy="1080000"/>
          </a:xfrm>
          <a:prstGeom prst="rect">
            <a:avLst/>
          </a:prstGeom>
        </p:spPr>
      </p:pic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747AE1E5-EAF9-FD4D-B0F4-119480CA3998}"/>
              </a:ext>
            </a:extLst>
          </p:cNvPr>
          <p:cNvSpPr txBox="1"/>
          <p:nvPr/>
        </p:nvSpPr>
        <p:spPr>
          <a:xfrm>
            <a:off x="1248661" y="4866027"/>
            <a:ext cx="386664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576B2FBF-FD65-234A-A8AF-8FA05AA1145B}"/>
              </a:ext>
            </a:extLst>
          </p:cNvPr>
          <p:cNvSpPr txBox="1"/>
          <p:nvPr/>
        </p:nvSpPr>
        <p:spPr>
          <a:xfrm>
            <a:off x="2352878" y="4866027"/>
            <a:ext cx="449398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Lmnb1</a:t>
            </a:r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10FA9E95-09D1-2843-B1D1-43C8CE9E2058}"/>
              </a:ext>
            </a:extLst>
          </p:cNvPr>
          <p:cNvSpPr txBox="1"/>
          <p:nvPr/>
        </p:nvSpPr>
        <p:spPr>
          <a:xfrm>
            <a:off x="4639892" y="4847432"/>
            <a:ext cx="415179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6312F265-CC5E-E740-8193-97643B5C2EDC}"/>
              </a:ext>
            </a:extLst>
          </p:cNvPr>
          <p:cNvSpPr txBox="1"/>
          <p:nvPr/>
        </p:nvSpPr>
        <p:spPr>
          <a:xfrm>
            <a:off x="3315135" y="4838599"/>
            <a:ext cx="6799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H3K27me3</a:t>
            </a:r>
          </a:p>
        </p:txBody>
      </p: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BAEDBA75-2D45-594F-A453-B52975D2DEEE}"/>
              </a:ext>
            </a:extLst>
          </p:cNvPr>
          <p:cNvSpPr txBox="1"/>
          <p:nvPr/>
        </p:nvSpPr>
        <p:spPr>
          <a:xfrm>
            <a:off x="1273946" y="5985462"/>
            <a:ext cx="386664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7BFC0775-566B-B24D-B5DD-F00E67D46CD0}"/>
              </a:ext>
            </a:extLst>
          </p:cNvPr>
          <p:cNvSpPr txBox="1"/>
          <p:nvPr/>
        </p:nvSpPr>
        <p:spPr>
          <a:xfrm>
            <a:off x="2378163" y="5985462"/>
            <a:ext cx="449398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Lmnb1</a:t>
            </a:r>
          </a:p>
        </p:txBody>
      </p: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589E69C9-754D-B64C-92D4-AE4B6C587975}"/>
              </a:ext>
            </a:extLst>
          </p:cNvPr>
          <p:cNvSpPr txBox="1"/>
          <p:nvPr/>
        </p:nvSpPr>
        <p:spPr>
          <a:xfrm>
            <a:off x="4665177" y="5966867"/>
            <a:ext cx="415179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824C51A0-5B44-E94C-9EE0-53B06597217F}"/>
              </a:ext>
            </a:extLst>
          </p:cNvPr>
          <p:cNvSpPr txBox="1"/>
          <p:nvPr/>
        </p:nvSpPr>
        <p:spPr>
          <a:xfrm>
            <a:off x="3340420" y="5958034"/>
            <a:ext cx="6799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H3K27me3</a:t>
            </a:r>
          </a:p>
        </p:txBody>
      </p: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8EF78439-F8D9-EE49-9FF3-1EE83B3C231F}"/>
              </a:ext>
            </a:extLst>
          </p:cNvPr>
          <p:cNvSpPr txBox="1"/>
          <p:nvPr/>
        </p:nvSpPr>
        <p:spPr>
          <a:xfrm rot="16200000">
            <a:off x="58297" y="6360734"/>
            <a:ext cx="798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GSK126</a:t>
            </a:r>
          </a:p>
        </p:txBody>
      </p:sp>
      <p:sp>
        <p:nvSpPr>
          <p:cNvPr id="103" name="CasellaDiTesto 102">
            <a:extLst>
              <a:ext uri="{FF2B5EF4-FFF2-40B4-BE49-F238E27FC236}">
                <a16:creationId xmlns:a16="http://schemas.microsoft.com/office/drawing/2014/main" id="{CDF56F7D-B23A-5E40-BEFA-FA3CB774BC03}"/>
              </a:ext>
            </a:extLst>
          </p:cNvPr>
          <p:cNvSpPr txBox="1"/>
          <p:nvPr/>
        </p:nvSpPr>
        <p:spPr>
          <a:xfrm rot="16200000">
            <a:off x="33359" y="2956588"/>
            <a:ext cx="798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Control</a:t>
            </a: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0907AEA3-1891-3A45-877D-FAD4625D7B53}"/>
              </a:ext>
            </a:extLst>
          </p:cNvPr>
          <p:cNvSpPr txBox="1"/>
          <p:nvPr/>
        </p:nvSpPr>
        <p:spPr>
          <a:xfrm rot="16200000">
            <a:off x="39356" y="4029698"/>
            <a:ext cx="798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GSK126</a:t>
            </a:r>
          </a:p>
        </p:txBody>
      </p: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555620CC-CAE5-FE4F-8B52-51FDF4BD5E78}"/>
              </a:ext>
            </a:extLst>
          </p:cNvPr>
          <p:cNvSpPr txBox="1"/>
          <p:nvPr/>
        </p:nvSpPr>
        <p:spPr>
          <a:xfrm>
            <a:off x="1264007" y="2575737"/>
            <a:ext cx="386664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109" name="CasellaDiTesto 108">
            <a:extLst>
              <a:ext uri="{FF2B5EF4-FFF2-40B4-BE49-F238E27FC236}">
                <a16:creationId xmlns:a16="http://schemas.microsoft.com/office/drawing/2014/main" id="{6CD3302E-32A9-AF4C-A567-E84B5C0C73FD}"/>
              </a:ext>
            </a:extLst>
          </p:cNvPr>
          <p:cNvSpPr txBox="1"/>
          <p:nvPr/>
        </p:nvSpPr>
        <p:spPr>
          <a:xfrm>
            <a:off x="2368224" y="2575737"/>
            <a:ext cx="449398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Lmnb1</a:t>
            </a:r>
          </a:p>
        </p:txBody>
      </p: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86341FA2-DD44-1944-A076-01DA51417624}"/>
              </a:ext>
            </a:extLst>
          </p:cNvPr>
          <p:cNvSpPr txBox="1"/>
          <p:nvPr/>
        </p:nvSpPr>
        <p:spPr>
          <a:xfrm>
            <a:off x="4655238" y="2557142"/>
            <a:ext cx="415179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111" name="CasellaDiTesto 110">
            <a:extLst>
              <a:ext uri="{FF2B5EF4-FFF2-40B4-BE49-F238E27FC236}">
                <a16:creationId xmlns:a16="http://schemas.microsoft.com/office/drawing/2014/main" id="{0F01497D-8ABF-9040-9001-C5730D3EF7CD}"/>
              </a:ext>
            </a:extLst>
          </p:cNvPr>
          <p:cNvSpPr txBox="1"/>
          <p:nvPr/>
        </p:nvSpPr>
        <p:spPr>
          <a:xfrm>
            <a:off x="3330481" y="2548309"/>
            <a:ext cx="6799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H3K27me3</a:t>
            </a:r>
          </a:p>
        </p:txBody>
      </p:sp>
      <p:sp>
        <p:nvSpPr>
          <p:cNvPr id="112" name="CasellaDiTesto 111">
            <a:extLst>
              <a:ext uri="{FF2B5EF4-FFF2-40B4-BE49-F238E27FC236}">
                <a16:creationId xmlns:a16="http://schemas.microsoft.com/office/drawing/2014/main" id="{0BDFB617-D9B5-404E-8A21-4B6A64D1C1F8}"/>
              </a:ext>
            </a:extLst>
          </p:cNvPr>
          <p:cNvSpPr txBox="1"/>
          <p:nvPr/>
        </p:nvSpPr>
        <p:spPr>
          <a:xfrm>
            <a:off x="1240358" y="3727644"/>
            <a:ext cx="386664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sp>
        <p:nvSpPr>
          <p:cNvPr id="113" name="CasellaDiTesto 112">
            <a:extLst>
              <a:ext uri="{FF2B5EF4-FFF2-40B4-BE49-F238E27FC236}">
                <a16:creationId xmlns:a16="http://schemas.microsoft.com/office/drawing/2014/main" id="{D5D2CFBC-4A85-DD40-AA07-027B8B0A20BB}"/>
              </a:ext>
            </a:extLst>
          </p:cNvPr>
          <p:cNvSpPr txBox="1"/>
          <p:nvPr/>
        </p:nvSpPr>
        <p:spPr>
          <a:xfrm>
            <a:off x="2344575" y="3727644"/>
            <a:ext cx="449398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Lmnb1</a:t>
            </a:r>
          </a:p>
        </p:txBody>
      </p:sp>
      <p:sp>
        <p:nvSpPr>
          <p:cNvPr id="114" name="CasellaDiTesto 113">
            <a:extLst>
              <a:ext uri="{FF2B5EF4-FFF2-40B4-BE49-F238E27FC236}">
                <a16:creationId xmlns:a16="http://schemas.microsoft.com/office/drawing/2014/main" id="{3AEC9D40-5449-C94A-BE99-AFBDA92F07A7}"/>
              </a:ext>
            </a:extLst>
          </p:cNvPr>
          <p:cNvSpPr txBox="1"/>
          <p:nvPr/>
        </p:nvSpPr>
        <p:spPr>
          <a:xfrm>
            <a:off x="4631589" y="3709049"/>
            <a:ext cx="415179" cy="191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Merge</a:t>
            </a:r>
          </a:p>
        </p:txBody>
      </p:sp>
      <p:sp>
        <p:nvSpPr>
          <p:cNvPr id="115" name="CasellaDiTesto 114">
            <a:extLst>
              <a:ext uri="{FF2B5EF4-FFF2-40B4-BE49-F238E27FC236}">
                <a16:creationId xmlns:a16="http://schemas.microsoft.com/office/drawing/2014/main" id="{20827978-34C3-0D44-8699-58DB9CF8E9CB}"/>
              </a:ext>
            </a:extLst>
          </p:cNvPr>
          <p:cNvSpPr txBox="1"/>
          <p:nvPr/>
        </p:nvSpPr>
        <p:spPr>
          <a:xfrm>
            <a:off x="3306832" y="3700216"/>
            <a:ext cx="6799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H3K27me3</a:t>
            </a:r>
          </a:p>
        </p:txBody>
      </p:sp>
      <p:sp>
        <p:nvSpPr>
          <p:cNvPr id="196" name="CasellaDiTesto 195">
            <a:extLst>
              <a:ext uri="{FF2B5EF4-FFF2-40B4-BE49-F238E27FC236}">
                <a16:creationId xmlns:a16="http://schemas.microsoft.com/office/drawing/2014/main" id="{B2C548DD-9ACB-8F4A-A5EA-0CDB6DCFF512}"/>
              </a:ext>
            </a:extLst>
          </p:cNvPr>
          <p:cNvSpPr txBox="1"/>
          <p:nvPr/>
        </p:nvSpPr>
        <p:spPr>
          <a:xfrm>
            <a:off x="231387" y="222176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" pitchFamily="2" charset="0"/>
              </a:rPr>
              <a:t>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E02B7-59DD-E343-A10D-4C8D912487E9}"/>
              </a:ext>
            </a:extLst>
          </p:cNvPr>
          <p:cNvSpPr txBox="1"/>
          <p:nvPr/>
        </p:nvSpPr>
        <p:spPr>
          <a:xfrm>
            <a:off x="995239" y="1307989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-      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50B3717-CCFC-6443-9E8A-CF2A1C8521A8}"/>
              </a:ext>
            </a:extLst>
          </p:cNvPr>
          <p:cNvSpPr txBox="1"/>
          <p:nvPr/>
        </p:nvSpPr>
        <p:spPr>
          <a:xfrm>
            <a:off x="1674411" y="1321241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-      +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C1E796E-5EB8-A942-B1E1-48E37368F4CD}"/>
              </a:ext>
            </a:extLst>
          </p:cNvPr>
          <p:cNvSpPr txBox="1"/>
          <p:nvPr/>
        </p:nvSpPr>
        <p:spPr>
          <a:xfrm>
            <a:off x="2472853" y="1314615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-      +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D7D3C0F9-5ADE-5440-A474-C39D7B13D95A}"/>
              </a:ext>
            </a:extLst>
          </p:cNvPr>
          <p:cNvSpPr txBox="1"/>
          <p:nvPr/>
        </p:nvSpPr>
        <p:spPr>
          <a:xfrm>
            <a:off x="3042695" y="1307989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-      +</a:t>
            </a:r>
          </a:p>
        </p:txBody>
      </p:sp>
      <p:sp>
        <p:nvSpPr>
          <p:cNvPr id="117" name="CasellaDiTesto 101">
            <a:extLst>
              <a:ext uri="{FF2B5EF4-FFF2-40B4-BE49-F238E27FC236}">
                <a16:creationId xmlns:a16="http://schemas.microsoft.com/office/drawing/2014/main" id="{45FBFD4D-F089-3543-856E-4FDDE0931459}"/>
              </a:ext>
            </a:extLst>
          </p:cNvPr>
          <p:cNvSpPr txBox="1"/>
          <p:nvPr/>
        </p:nvSpPr>
        <p:spPr>
          <a:xfrm rot="5400000">
            <a:off x="4833980" y="5824365"/>
            <a:ext cx="9393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" pitchFamily="2" charset="0"/>
              </a:rPr>
              <a:t>Hmga2 KO</a:t>
            </a:r>
          </a:p>
        </p:txBody>
      </p:sp>
      <p:sp>
        <p:nvSpPr>
          <p:cNvPr id="118" name="CasellaDiTesto 101">
            <a:extLst>
              <a:ext uri="{FF2B5EF4-FFF2-40B4-BE49-F238E27FC236}">
                <a16:creationId xmlns:a16="http://schemas.microsoft.com/office/drawing/2014/main" id="{3DFFF810-4ECF-E043-9D52-41761FAA53C8}"/>
              </a:ext>
            </a:extLst>
          </p:cNvPr>
          <p:cNvSpPr txBox="1"/>
          <p:nvPr/>
        </p:nvSpPr>
        <p:spPr>
          <a:xfrm rot="5400000">
            <a:off x="4827354" y="3521800"/>
            <a:ext cx="9393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imes" pitchFamily="2" charset="0"/>
              </a:rPr>
              <a:t>Hmga2 </a:t>
            </a:r>
            <a:r>
              <a:rPr lang="en-GB" sz="1000" dirty="0" err="1">
                <a:latin typeface="Times" pitchFamily="2" charset="0"/>
              </a:rPr>
              <a:t>wt</a:t>
            </a:r>
            <a:endParaRPr lang="en-GB" sz="1000" dirty="0">
              <a:latin typeface="Times" pitchFamily="2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C57E187-A194-E748-A106-BD06B24EF92A}"/>
              </a:ext>
            </a:extLst>
          </p:cNvPr>
          <p:cNvCxnSpPr/>
          <p:nvPr/>
        </p:nvCxnSpPr>
        <p:spPr>
          <a:xfrm>
            <a:off x="5167023" y="2555019"/>
            <a:ext cx="0" cy="22363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C37174C-DEBB-8C41-A814-55AE3A631F2B}"/>
              </a:ext>
            </a:extLst>
          </p:cNvPr>
          <p:cNvCxnSpPr/>
          <p:nvPr/>
        </p:nvCxnSpPr>
        <p:spPr>
          <a:xfrm>
            <a:off x="5180275" y="4834393"/>
            <a:ext cx="0" cy="22363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0" name="Grafico 3">
            <a:extLst>
              <a:ext uri="{FF2B5EF4-FFF2-40B4-BE49-F238E27FC236}">
                <a16:creationId xmlns:a16="http://schemas.microsoft.com/office/drawing/2014/main" id="{C6A853E4-26DB-1D46-AC84-24EC1319E1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170164"/>
              </p:ext>
            </p:extLst>
          </p:nvPr>
        </p:nvGraphicFramePr>
        <p:xfrm>
          <a:off x="816429" y="7343503"/>
          <a:ext cx="2834640" cy="1424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sp>
        <p:nvSpPr>
          <p:cNvPr id="121" name="CasellaDiTesto 4">
            <a:extLst>
              <a:ext uri="{FF2B5EF4-FFF2-40B4-BE49-F238E27FC236}">
                <a16:creationId xmlns:a16="http://schemas.microsoft.com/office/drawing/2014/main" id="{B3D108BF-ADFE-6E46-83EA-F901756912E2}"/>
              </a:ext>
            </a:extLst>
          </p:cNvPr>
          <p:cNvSpPr txBox="1"/>
          <p:nvPr/>
        </p:nvSpPr>
        <p:spPr>
          <a:xfrm>
            <a:off x="765332" y="8514387"/>
            <a:ext cx="24878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0</a:t>
            </a:r>
          </a:p>
        </p:txBody>
      </p:sp>
      <p:sp>
        <p:nvSpPr>
          <p:cNvPr id="122" name="CasellaDiTesto 6">
            <a:extLst>
              <a:ext uri="{FF2B5EF4-FFF2-40B4-BE49-F238E27FC236}">
                <a16:creationId xmlns:a16="http://schemas.microsoft.com/office/drawing/2014/main" id="{1185ADFD-6BEA-8C40-8FE7-B22B5E3530EE}"/>
              </a:ext>
            </a:extLst>
          </p:cNvPr>
          <p:cNvSpPr txBox="1"/>
          <p:nvPr/>
        </p:nvSpPr>
        <p:spPr>
          <a:xfrm>
            <a:off x="696616" y="8234382"/>
            <a:ext cx="31290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20</a:t>
            </a:r>
          </a:p>
        </p:txBody>
      </p:sp>
      <p:sp>
        <p:nvSpPr>
          <p:cNvPr id="123" name="CasellaDiTesto 8">
            <a:extLst>
              <a:ext uri="{FF2B5EF4-FFF2-40B4-BE49-F238E27FC236}">
                <a16:creationId xmlns:a16="http://schemas.microsoft.com/office/drawing/2014/main" id="{F56CC858-FD01-9444-BFD1-804CF145A59D}"/>
              </a:ext>
            </a:extLst>
          </p:cNvPr>
          <p:cNvSpPr txBox="1"/>
          <p:nvPr/>
        </p:nvSpPr>
        <p:spPr>
          <a:xfrm>
            <a:off x="693442" y="7936160"/>
            <a:ext cx="31290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40</a:t>
            </a:r>
          </a:p>
        </p:txBody>
      </p:sp>
      <p:sp>
        <p:nvSpPr>
          <p:cNvPr id="124" name="CasellaDiTesto 10">
            <a:extLst>
              <a:ext uri="{FF2B5EF4-FFF2-40B4-BE49-F238E27FC236}">
                <a16:creationId xmlns:a16="http://schemas.microsoft.com/office/drawing/2014/main" id="{754C56AD-73E3-B242-A3B0-132D1456740C}"/>
              </a:ext>
            </a:extLst>
          </p:cNvPr>
          <p:cNvSpPr txBox="1"/>
          <p:nvPr/>
        </p:nvSpPr>
        <p:spPr>
          <a:xfrm>
            <a:off x="705325" y="7653035"/>
            <a:ext cx="31290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60</a:t>
            </a:r>
          </a:p>
        </p:txBody>
      </p:sp>
      <p:sp>
        <p:nvSpPr>
          <p:cNvPr id="125" name="CasellaDiTesto 12">
            <a:extLst>
              <a:ext uri="{FF2B5EF4-FFF2-40B4-BE49-F238E27FC236}">
                <a16:creationId xmlns:a16="http://schemas.microsoft.com/office/drawing/2014/main" id="{B023F8F9-91C0-D343-8E96-AD2D22908573}"/>
              </a:ext>
            </a:extLst>
          </p:cNvPr>
          <p:cNvSpPr txBox="1"/>
          <p:nvPr/>
        </p:nvSpPr>
        <p:spPr>
          <a:xfrm>
            <a:off x="700319" y="7373015"/>
            <a:ext cx="31290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80</a:t>
            </a:r>
          </a:p>
        </p:txBody>
      </p:sp>
      <p:sp>
        <p:nvSpPr>
          <p:cNvPr id="126" name="CasellaDiTesto 15">
            <a:extLst>
              <a:ext uri="{FF2B5EF4-FFF2-40B4-BE49-F238E27FC236}">
                <a16:creationId xmlns:a16="http://schemas.microsoft.com/office/drawing/2014/main" id="{1866D29B-4CEE-2B40-A665-310B3AB470EE}"/>
              </a:ext>
            </a:extLst>
          </p:cNvPr>
          <p:cNvSpPr txBox="1"/>
          <p:nvPr/>
        </p:nvSpPr>
        <p:spPr>
          <a:xfrm>
            <a:off x="1241941" y="8630406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i="1" dirty="0">
                <a:latin typeface="Times" pitchFamily="2" charset="0"/>
              </a:rPr>
              <a:t>Hmga2</a:t>
            </a:r>
            <a:r>
              <a:rPr lang="it-IT" sz="1000" dirty="0">
                <a:latin typeface="Times" pitchFamily="2" charset="0"/>
              </a:rPr>
              <a:t> </a:t>
            </a:r>
            <a:r>
              <a:rPr lang="it-IT" sz="1000" dirty="0" err="1">
                <a:latin typeface="Times" pitchFamily="2" charset="0"/>
              </a:rPr>
              <a:t>wt</a:t>
            </a:r>
            <a:endParaRPr lang="it-IT" sz="1000" dirty="0">
              <a:latin typeface="Times" pitchFamily="2" charset="0"/>
            </a:endParaRPr>
          </a:p>
        </p:txBody>
      </p:sp>
      <p:sp>
        <p:nvSpPr>
          <p:cNvPr id="127" name="CasellaDiTesto 17">
            <a:extLst>
              <a:ext uri="{FF2B5EF4-FFF2-40B4-BE49-F238E27FC236}">
                <a16:creationId xmlns:a16="http://schemas.microsoft.com/office/drawing/2014/main" id="{32BC35FF-5B2C-0942-9537-3D2445510530}"/>
              </a:ext>
            </a:extLst>
          </p:cNvPr>
          <p:cNvSpPr txBox="1"/>
          <p:nvPr/>
        </p:nvSpPr>
        <p:spPr>
          <a:xfrm>
            <a:off x="2488409" y="8643788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i="1" dirty="0">
                <a:latin typeface="Times" pitchFamily="2" charset="0"/>
              </a:rPr>
              <a:t>Hmga2</a:t>
            </a:r>
            <a:r>
              <a:rPr lang="it-IT" sz="1000" dirty="0">
                <a:latin typeface="Times" pitchFamily="2" charset="0"/>
              </a:rPr>
              <a:t> KO</a:t>
            </a:r>
          </a:p>
        </p:txBody>
      </p:sp>
      <p:sp>
        <p:nvSpPr>
          <p:cNvPr id="128" name="CasellaDiTesto 2">
            <a:extLst>
              <a:ext uri="{FF2B5EF4-FFF2-40B4-BE49-F238E27FC236}">
                <a16:creationId xmlns:a16="http://schemas.microsoft.com/office/drawing/2014/main" id="{7FE8C6B9-3A58-F344-B14F-5E86FC8C7FC6}"/>
              </a:ext>
            </a:extLst>
          </p:cNvPr>
          <p:cNvSpPr txBox="1"/>
          <p:nvPr/>
        </p:nvSpPr>
        <p:spPr>
          <a:xfrm rot="16200000">
            <a:off x="-105815" y="7888021"/>
            <a:ext cx="1349813" cy="40011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000" dirty="0">
                <a:latin typeface="Times" pitchFamily="2" charset="0"/>
                <a:cs typeface="Times New Roman" panose="02020603050405020304" pitchFamily="18" charset="0"/>
              </a:rPr>
              <a:t>% of </a:t>
            </a:r>
            <a:r>
              <a:rPr lang="it-IT" sz="1000" dirty="0" err="1">
                <a:latin typeface="Times" pitchFamily="2" charset="0"/>
                <a:cs typeface="Times New Roman" panose="02020603050405020304" pitchFamily="18" charset="0"/>
              </a:rPr>
              <a:t>cells</a:t>
            </a:r>
            <a:r>
              <a:rPr lang="it-IT" sz="1000" dirty="0">
                <a:latin typeface="Times" pitchFamily="2" charset="0"/>
                <a:cs typeface="Times New Roman" panose="02020603050405020304" pitchFamily="18" charset="0"/>
              </a:rPr>
              <a:t> with </a:t>
            </a:r>
            <a:r>
              <a:rPr lang="it-IT" sz="1000" dirty="0" err="1">
                <a:latin typeface="Times" pitchFamily="2" charset="0"/>
                <a:cs typeface="Times New Roman" panose="02020603050405020304" pitchFamily="18" charset="0"/>
              </a:rPr>
              <a:t>lamin</a:t>
            </a:r>
            <a:r>
              <a:rPr lang="it-IT" sz="1000" dirty="0">
                <a:latin typeface="Times" pitchFamily="2" charset="0"/>
                <a:cs typeface="Times New Roman" panose="02020603050405020304" pitchFamily="18" charset="0"/>
              </a:rPr>
              <a:t> </a:t>
            </a:r>
            <a:r>
              <a:rPr lang="it-IT" sz="1000" dirty="0" err="1">
                <a:latin typeface="Times" pitchFamily="2" charset="0"/>
                <a:cs typeface="Times New Roman" panose="02020603050405020304" pitchFamily="18" charset="0"/>
              </a:rPr>
              <a:t>distortion</a:t>
            </a:r>
            <a:endParaRPr lang="it-IT" sz="1000" dirty="0">
              <a:latin typeface="Times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129" name="Connettore 1 107">
            <a:extLst>
              <a:ext uri="{FF2B5EF4-FFF2-40B4-BE49-F238E27FC236}">
                <a16:creationId xmlns:a16="http://schemas.microsoft.com/office/drawing/2014/main" id="{F1BF7B89-89F6-FA47-BFCD-83FE6EF0C513}"/>
              </a:ext>
            </a:extLst>
          </p:cNvPr>
          <p:cNvCxnSpPr>
            <a:cxnSpLocks/>
          </p:cNvCxnSpPr>
          <p:nvPr/>
        </p:nvCxnSpPr>
        <p:spPr>
          <a:xfrm flipV="1">
            <a:off x="1408700" y="7387497"/>
            <a:ext cx="0" cy="66248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ttore 1 109">
            <a:extLst>
              <a:ext uri="{FF2B5EF4-FFF2-40B4-BE49-F238E27FC236}">
                <a16:creationId xmlns:a16="http://schemas.microsoft.com/office/drawing/2014/main" id="{CBCFE4B6-8061-544C-A531-A205A128A334}"/>
              </a:ext>
            </a:extLst>
          </p:cNvPr>
          <p:cNvCxnSpPr>
            <a:cxnSpLocks/>
          </p:cNvCxnSpPr>
          <p:nvPr/>
        </p:nvCxnSpPr>
        <p:spPr>
          <a:xfrm flipV="1">
            <a:off x="1770121" y="7394054"/>
            <a:ext cx="0" cy="64776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CasellaDiTesto 19">
            <a:extLst>
              <a:ext uri="{FF2B5EF4-FFF2-40B4-BE49-F238E27FC236}">
                <a16:creationId xmlns:a16="http://schemas.microsoft.com/office/drawing/2014/main" id="{A48F1BF7-28CA-934B-B94F-1F52DA099063}"/>
              </a:ext>
            </a:extLst>
          </p:cNvPr>
          <p:cNvSpPr txBox="1"/>
          <p:nvPr/>
        </p:nvSpPr>
        <p:spPr>
          <a:xfrm>
            <a:off x="1441436" y="7184719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Times" panose="02020603050405020304" pitchFamily="18" charset="0"/>
                <a:cs typeface="Times" panose="02020603050405020304" pitchFamily="18" charset="0"/>
              </a:rPr>
              <a:t>ns</a:t>
            </a:r>
          </a:p>
        </p:txBody>
      </p:sp>
      <p:cxnSp>
        <p:nvCxnSpPr>
          <p:cNvPr id="132" name="Connettore 1 108">
            <a:extLst>
              <a:ext uri="{FF2B5EF4-FFF2-40B4-BE49-F238E27FC236}">
                <a16:creationId xmlns:a16="http://schemas.microsoft.com/office/drawing/2014/main" id="{1B5D0BF9-7E65-DD46-8C2E-FB990CFF96FD}"/>
              </a:ext>
            </a:extLst>
          </p:cNvPr>
          <p:cNvCxnSpPr>
            <a:cxnSpLocks/>
          </p:cNvCxnSpPr>
          <p:nvPr/>
        </p:nvCxnSpPr>
        <p:spPr>
          <a:xfrm>
            <a:off x="1415143" y="7388421"/>
            <a:ext cx="35471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ttore 1 107">
            <a:extLst>
              <a:ext uri="{FF2B5EF4-FFF2-40B4-BE49-F238E27FC236}">
                <a16:creationId xmlns:a16="http://schemas.microsoft.com/office/drawing/2014/main" id="{D61613D6-42FA-D243-9FB6-FDA9FDDC211A}"/>
              </a:ext>
            </a:extLst>
          </p:cNvPr>
          <p:cNvCxnSpPr>
            <a:cxnSpLocks/>
          </p:cNvCxnSpPr>
          <p:nvPr/>
        </p:nvCxnSpPr>
        <p:spPr>
          <a:xfrm flipV="1">
            <a:off x="2675797" y="7383142"/>
            <a:ext cx="0" cy="10350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09">
            <a:extLst>
              <a:ext uri="{FF2B5EF4-FFF2-40B4-BE49-F238E27FC236}">
                <a16:creationId xmlns:a16="http://schemas.microsoft.com/office/drawing/2014/main" id="{D3D2B382-110D-344F-A004-DE8F306A0A1E}"/>
              </a:ext>
            </a:extLst>
          </p:cNvPr>
          <p:cNvCxnSpPr>
            <a:cxnSpLocks/>
          </p:cNvCxnSpPr>
          <p:nvPr/>
        </p:nvCxnSpPr>
        <p:spPr>
          <a:xfrm flipV="1">
            <a:off x="3037218" y="7389594"/>
            <a:ext cx="0" cy="472612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CasellaDiTesto 19">
            <a:extLst>
              <a:ext uri="{FF2B5EF4-FFF2-40B4-BE49-F238E27FC236}">
                <a16:creationId xmlns:a16="http://schemas.microsoft.com/office/drawing/2014/main" id="{E92ADFFE-F02E-2C44-A221-56368114E972}"/>
              </a:ext>
            </a:extLst>
          </p:cNvPr>
          <p:cNvSpPr txBox="1"/>
          <p:nvPr/>
        </p:nvSpPr>
        <p:spPr>
          <a:xfrm>
            <a:off x="2708533" y="7180364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Times" panose="02020603050405020304" pitchFamily="18" charset="0"/>
                <a:cs typeface="Times" panose="02020603050405020304" pitchFamily="18" charset="0"/>
              </a:rPr>
              <a:t>ns</a:t>
            </a:r>
          </a:p>
        </p:txBody>
      </p:sp>
      <p:cxnSp>
        <p:nvCxnSpPr>
          <p:cNvPr id="136" name="Connettore 1 108">
            <a:extLst>
              <a:ext uri="{FF2B5EF4-FFF2-40B4-BE49-F238E27FC236}">
                <a16:creationId xmlns:a16="http://schemas.microsoft.com/office/drawing/2014/main" id="{CFB0FB63-C01B-D14C-B8AF-FA3350BCA349}"/>
              </a:ext>
            </a:extLst>
          </p:cNvPr>
          <p:cNvCxnSpPr>
            <a:cxnSpLocks/>
          </p:cNvCxnSpPr>
          <p:nvPr/>
        </p:nvCxnSpPr>
        <p:spPr>
          <a:xfrm>
            <a:off x="2682240" y="7384066"/>
            <a:ext cx="354397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>
            <a:extLst>
              <a:ext uri="{FF2B5EF4-FFF2-40B4-BE49-F238E27FC236}">
                <a16:creationId xmlns:a16="http://schemas.microsoft.com/office/drawing/2014/main" id="{462331A0-25D7-1B42-BABD-6D10765ED379}"/>
              </a:ext>
            </a:extLst>
          </p:cNvPr>
          <p:cNvSpPr/>
          <p:nvPr/>
        </p:nvSpPr>
        <p:spPr>
          <a:xfrm>
            <a:off x="3706587" y="7747906"/>
            <a:ext cx="146957" cy="138793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15BCE90B-58CD-1A4E-B59E-A26B3D118712}"/>
              </a:ext>
            </a:extLst>
          </p:cNvPr>
          <p:cNvSpPr/>
          <p:nvPr/>
        </p:nvSpPr>
        <p:spPr>
          <a:xfrm>
            <a:off x="3703866" y="7492092"/>
            <a:ext cx="146957" cy="138793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39" name="CasellaDiTesto 98">
            <a:extLst>
              <a:ext uri="{FF2B5EF4-FFF2-40B4-BE49-F238E27FC236}">
                <a16:creationId xmlns:a16="http://schemas.microsoft.com/office/drawing/2014/main" id="{E600B659-D76C-B94B-AB45-9A2A84F0E55B}"/>
              </a:ext>
            </a:extLst>
          </p:cNvPr>
          <p:cNvSpPr txBox="1"/>
          <p:nvPr/>
        </p:nvSpPr>
        <p:spPr>
          <a:xfrm>
            <a:off x="3484575" y="7717984"/>
            <a:ext cx="16834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GSK126</a:t>
            </a:r>
          </a:p>
        </p:txBody>
      </p:sp>
      <p:sp>
        <p:nvSpPr>
          <p:cNvPr id="140" name="CasellaDiTesto 98">
            <a:extLst>
              <a:ext uri="{FF2B5EF4-FFF2-40B4-BE49-F238E27FC236}">
                <a16:creationId xmlns:a16="http://schemas.microsoft.com/office/drawing/2014/main" id="{C6946D1D-75B5-0546-B5AB-EBC7A31E3EC2}"/>
              </a:ext>
            </a:extLst>
          </p:cNvPr>
          <p:cNvSpPr txBox="1"/>
          <p:nvPr/>
        </p:nvSpPr>
        <p:spPr>
          <a:xfrm>
            <a:off x="3469821" y="7445841"/>
            <a:ext cx="1458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Control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8752036-49AC-4240-AC8F-29189DFA4BC3}"/>
              </a:ext>
            </a:extLst>
          </p:cNvPr>
          <p:cNvCxnSpPr/>
          <p:nvPr/>
        </p:nvCxnSpPr>
        <p:spPr>
          <a:xfrm>
            <a:off x="4279232" y="3613485"/>
            <a:ext cx="8101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2CBD92AA-A543-CF49-8EC3-99CEDE742CB0}"/>
              </a:ext>
            </a:extLst>
          </p:cNvPr>
          <p:cNvCxnSpPr/>
          <p:nvPr/>
        </p:nvCxnSpPr>
        <p:spPr>
          <a:xfrm>
            <a:off x="4279232" y="4772527"/>
            <a:ext cx="8101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4BA425A-DC71-CB4C-AF7B-0791823FC73E}"/>
              </a:ext>
            </a:extLst>
          </p:cNvPr>
          <p:cNvCxnSpPr/>
          <p:nvPr/>
        </p:nvCxnSpPr>
        <p:spPr>
          <a:xfrm>
            <a:off x="4291932" y="5902847"/>
            <a:ext cx="8101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B39CA0C-2958-DA42-BF26-C8690D83522E}"/>
              </a:ext>
            </a:extLst>
          </p:cNvPr>
          <p:cNvCxnSpPr/>
          <p:nvPr/>
        </p:nvCxnSpPr>
        <p:spPr>
          <a:xfrm>
            <a:off x="4290565" y="7023789"/>
            <a:ext cx="8101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3696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7071</TotalTime>
  <Words>70</Words>
  <Application>Microsoft Macintosh PowerPoint</Application>
  <PresentationFormat>On-screen Show (4:3)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Tema di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Orlando Canonico</dc:creator>
  <cp:lastModifiedBy>TOMMASO RUSSO</cp:lastModifiedBy>
  <cp:revision>12</cp:revision>
  <dcterms:created xsi:type="dcterms:W3CDTF">2022-03-17T09:17:02Z</dcterms:created>
  <dcterms:modified xsi:type="dcterms:W3CDTF">2022-04-11T09:06:32Z</dcterms:modified>
</cp:coreProperties>
</file>