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8" r:id="rId5"/>
    <p:sldId id="269" r:id="rId6"/>
    <p:sldId id="270" r:id="rId7"/>
    <p:sldId id="271" r:id="rId8"/>
    <p:sldId id="263" r:id="rId9"/>
    <p:sldId id="267" r:id="rId10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5" autoAdjust="0"/>
    <p:restoredTop sz="94660"/>
  </p:normalViewPr>
  <p:slideViewPr>
    <p:cSldViewPr snapToGrid="0">
      <p:cViewPr>
        <p:scale>
          <a:sx n="118" d="100"/>
          <a:sy n="118" d="100"/>
        </p:scale>
        <p:origin x="207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image" Target="../media/image7.emf"/><Relationship Id="rId1" Type="http://schemas.openxmlformats.org/officeDocument/2006/relationships/image" Target="../media/image6.emf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17.emf"/><Relationship Id="rId7" Type="http://schemas.openxmlformats.org/officeDocument/2006/relationships/image" Target="../media/image21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Relationship Id="rId9" Type="http://schemas.openxmlformats.org/officeDocument/2006/relationships/image" Target="../media/image23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image" Target="../media/image24.emf"/><Relationship Id="rId4" Type="http://schemas.openxmlformats.org/officeDocument/2006/relationships/image" Target="../media/image2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75C9A-91AD-46C7-AFD9-C4CF0605F7F6}" type="datetimeFigureOut">
              <a:rPr lang="en-CA" smtClean="0"/>
              <a:t>2021-11-05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CB1E6-47A0-4FED-96E3-F6C7D9639C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21404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75C9A-91AD-46C7-AFD9-C4CF0605F7F6}" type="datetimeFigureOut">
              <a:rPr lang="en-CA" smtClean="0"/>
              <a:t>2021-11-05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CB1E6-47A0-4FED-96E3-F6C7D9639C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3093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75C9A-91AD-46C7-AFD9-C4CF0605F7F6}" type="datetimeFigureOut">
              <a:rPr lang="en-CA" smtClean="0"/>
              <a:t>2021-11-05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CB1E6-47A0-4FED-96E3-F6C7D9639C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79152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75C9A-91AD-46C7-AFD9-C4CF0605F7F6}" type="datetimeFigureOut">
              <a:rPr lang="en-CA" smtClean="0"/>
              <a:t>2021-11-05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CB1E6-47A0-4FED-96E3-F6C7D9639C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57980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75C9A-91AD-46C7-AFD9-C4CF0605F7F6}" type="datetimeFigureOut">
              <a:rPr lang="en-CA" smtClean="0"/>
              <a:t>2021-11-05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CB1E6-47A0-4FED-96E3-F6C7D9639C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0100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75C9A-91AD-46C7-AFD9-C4CF0605F7F6}" type="datetimeFigureOut">
              <a:rPr lang="en-CA" smtClean="0"/>
              <a:t>2021-11-05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CB1E6-47A0-4FED-96E3-F6C7D9639C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65939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75C9A-91AD-46C7-AFD9-C4CF0605F7F6}" type="datetimeFigureOut">
              <a:rPr lang="en-CA" smtClean="0"/>
              <a:t>2021-11-05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CB1E6-47A0-4FED-96E3-F6C7D9639C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9187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75C9A-91AD-46C7-AFD9-C4CF0605F7F6}" type="datetimeFigureOut">
              <a:rPr lang="en-CA" smtClean="0"/>
              <a:t>2021-11-05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CB1E6-47A0-4FED-96E3-F6C7D9639C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34898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75C9A-91AD-46C7-AFD9-C4CF0605F7F6}" type="datetimeFigureOut">
              <a:rPr lang="en-CA" smtClean="0"/>
              <a:t>2021-11-05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CB1E6-47A0-4FED-96E3-F6C7D9639C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28624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75C9A-91AD-46C7-AFD9-C4CF0605F7F6}" type="datetimeFigureOut">
              <a:rPr lang="en-CA" smtClean="0"/>
              <a:t>2021-11-05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CB1E6-47A0-4FED-96E3-F6C7D9639C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84735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75C9A-91AD-46C7-AFD9-C4CF0605F7F6}" type="datetimeFigureOut">
              <a:rPr lang="en-CA" smtClean="0"/>
              <a:t>2021-11-05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CB1E6-47A0-4FED-96E3-F6C7D9639C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8542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75C9A-91AD-46C7-AFD9-C4CF0605F7F6}" type="datetimeFigureOut">
              <a:rPr lang="en-CA" smtClean="0"/>
              <a:t>2021-11-05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CB1E6-47A0-4FED-96E3-F6C7D9639C1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34027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4.emf"/><Relationship Id="rId4" Type="http://schemas.openxmlformats.org/officeDocument/2006/relationships/image" Target="../media/image1.emf"/><Relationship Id="rId9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oleObject" Target="../embeddings/oleObject11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5" Type="http://schemas.openxmlformats.org/officeDocument/2006/relationships/oleObject" Target="../embeddings/oleObject12.bin"/><Relationship Id="rId10" Type="http://schemas.openxmlformats.org/officeDocument/2006/relationships/image" Target="../media/image9.emf"/><Relationship Id="rId4" Type="http://schemas.openxmlformats.org/officeDocument/2006/relationships/image" Target="../media/image6.e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1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13" Type="http://schemas.openxmlformats.org/officeDocument/2006/relationships/oleObject" Target="../embeddings/oleObject19.bin"/><Relationship Id="rId18" Type="http://schemas.openxmlformats.org/officeDocument/2006/relationships/image" Target="../media/image22.e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19.emf"/><Relationship Id="rId1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1.emf"/><Relationship Id="rId20" Type="http://schemas.openxmlformats.org/officeDocument/2006/relationships/image" Target="../media/image23.e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e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5" Type="http://schemas.openxmlformats.org/officeDocument/2006/relationships/oleObject" Target="../embeddings/oleObject20.bin"/><Relationship Id="rId10" Type="http://schemas.openxmlformats.org/officeDocument/2006/relationships/image" Target="../media/image18.emf"/><Relationship Id="rId19" Type="http://schemas.openxmlformats.org/officeDocument/2006/relationships/oleObject" Target="../embeddings/oleObject22.bin"/><Relationship Id="rId4" Type="http://schemas.openxmlformats.org/officeDocument/2006/relationships/image" Target="../media/image15.emf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20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5.emf"/><Relationship Id="rId11" Type="http://schemas.openxmlformats.org/officeDocument/2006/relationships/image" Target="../media/image28.emf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27.emf"/><Relationship Id="rId4" Type="http://schemas.openxmlformats.org/officeDocument/2006/relationships/image" Target="../media/image24.emf"/><Relationship Id="rId9" Type="http://schemas.openxmlformats.org/officeDocument/2006/relationships/oleObject" Target="../embeddings/oleObject26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747F1468-13D6-4F52-A2B3-182E0E6C96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0150300"/>
              </p:ext>
            </p:extLst>
          </p:nvPr>
        </p:nvGraphicFramePr>
        <p:xfrm>
          <a:off x="502437" y="2871375"/>
          <a:ext cx="1846373" cy="14284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1" name="Prism 9" r:id="rId3" imgW="3846610" imgH="2975953" progId="Prism9.Document">
                  <p:embed/>
                </p:oleObj>
              </mc:Choice>
              <mc:Fallback>
                <p:oleObj name="Prism 9" r:id="rId3" imgW="3846610" imgH="2975953" progId="Prism9.Document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747F1468-13D6-4F52-A2B3-182E0E6C96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2437" y="2871375"/>
                        <a:ext cx="1846373" cy="14284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D12DA047-C192-4598-A3A2-5C2AA59808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2070529"/>
              </p:ext>
            </p:extLst>
          </p:nvPr>
        </p:nvGraphicFramePr>
        <p:xfrm>
          <a:off x="1807870" y="1364002"/>
          <a:ext cx="1092508" cy="1177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" name="Prism 9" r:id="rId5" imgW="2276058" imgH="2453009" progId="Prism9.Document">
                  <p:embed/>
                </p:oleObj>
              </mc:Choice>
              <mc:Fallback>
                <p:oleObj name="Prism 9" r:id="rId5" imgW="2276058" imgH="2453009" progId="Prism9.Document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D12DA047-C192-4598-A3A2-5C2AA59808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07870" y="1364002"/>
                        <a:ext cx="1092508" cy="11774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3721154-5EE8-46BD-81BC-682668CBEB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3441649"/>
              </p:ext>
            </p:extLst>
          </p:nvPr>
        </p:nvGraphicFramePr>
        <p:xfrm>
          <a:off x="2865114" y="1364002"/>
          <a:ext cx="1127772" cy="1177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" name="Prism 9" r:id="rId7" imgW="2349525" imgH="2453009" progId="Prism9.Document">
                  <p:embed/>
                </p:oleObj>
              </mc:Choice>
              <mc:Fallback>
                <p:oleObj name="Prism 9" r:id="rId7" imgW="2349525" imgH="2453009" progId="Prism9.Document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53721154-5EE8-46BD-81BC-682668CBEB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865114" y="1364002"/>
                        <a:ext cx="1127772" cy="11774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A63090-A855-4564-A5A2-DBB7E170D12D}"/>
              </a:ext>
            </a:extLst>
          </p:cNvPr>
          <p:cNvCxnSpPr/>
          <p:nvPr/>
        </p:nvCxnSpPr>
        <p:spPr>
          <a:xfrm>
            <a:off x="2140305" y="2539549"/>
            <a:ext cx="5790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68AB346-07D4-44FB-B289-30FC261CC5E7}"/>
              </a:ext>
            </a:extLst>
          </p:cNvPr>
          <p:cNvSpPr txBox="1"/>
          <p:nvPr/>
        </p:nvSpPr>
        <p:spPr>
          <a:xfrm>
            <a:off x="2248909" y="2541446"/>
            <a:ext cx="39305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600" b="1" dirty="0">
                <a:latin typeface="Arial" panose="020B0604020202020204" pitchFamily="34" charset="0"/>
                <a:cs typeface="Arial" panose="020B0604020202020204" pitchFamily="34" charset="0"/>
              </a:rPr>
              <a:t>Chow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E879E65-1771-445B-916F-F3322A55B894}"/>
              </a:ext>
            </a:extLst>
          </p:cNvPr>
          <p:cNvCxnSpPr/>
          <p:nvPr/>
        </p:nvCxnSpPr>
        <p:spPr>
          <a:xfrm>
            <a:off x="3166343" y="2539549"/>
            <a:ext cx="5790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90A1F71-2C30-4CA0-BD0A-5A45EC0D5440}"/>
              </a:ext>
            </a:extLst>
          </p:cNvPr>
          <p:cNvSpPr txBox="1"/>
          <p:nvPr/>
        </p:nvSpPr>
        <p:spPr>
          <a:xfrm>
            <a:off x="3274947" y="2541446"/>
            <a:ext cx="393056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600" b="1" dirty="0">
                <a:latin typeface="Arial" panose="020B0604020202020204" pitchFamily="34" charset="0"/>
                <a:cs typeface="Arial" panose="020B0604020202020204" pitchFamily="34" charset="0"/>
              </a:rPr>
              <a:t>Chow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1C4CE8-498D-4A5E-B0A8-A1BC414702C1}"/>
              </a:ext>
            </a:extLst>
          </p:cNvPr>
          <p:cNvSpPr txBox="1"/>
          <p:nvPr/>
        </p:nvSpPr>
        <p:spPr>
          <a:xfrm>
            <a:off x="1733726" y="1160482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0C9273-F959-4F3E-BDC7-F759ECF38E44}"/>
              </a:ext>
            </a:extLst>
          </p:cNvPr>
          <p:cNvSpPr txBox="1"/>
          <p:nvPr/>
        </p:nvSpPr>
        <p:spPr>
          <a:xfrm>
            <a:off x="2750873" y="1160481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144D21-748C-436D-8E14-33FB919D94C7}"/>
              </a:ext>
            </a:extLst>
          </p:cNvPr>
          <p:cNvSpPr txBox="1"/>
          <p:nvPr/>
        </p:nvSpPr>
        <p:spPr>
          <a:xfrm>
            <a:off x="2116410" y="2803305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E7879CE-E349-4530-9265-8030A718E623}"/>
              </a:ext>
            </a:extLst>
          </p:cNvPr>
          <p:cNvSpPr txBox="1"/>
          <p:nvPr/>
        </p:nvSpPr>
        <p:spPr>
          <a:xfrm>
            <a:off x="547427" y="2783934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1F00FC-3239-C646-8C11-4665713EB8A6}"/>
              </a:ext>
            </a:extLst>
          </p:cNvPr>
          <p:cNvSpPr txBox="1"/>
          <p:nvPr/>
        </p:nvSpPr>
        <p:spPr>
          <a:xfrm>
            <a:off x="236054" y="239148"/>
            <a:ext cx="8867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b="1" dirty="0">
                <a:latin typeface="Arial" panose="020B0604020202020204" pitchFamily="34" charset="0"/>
                <a:cs typeface="Arial" panose="020B0604020202020204" pitchFamily="34" charset="0"/>
              </a:rPr>
              <a:t>Figure S1</a:t>
            </a: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E4598529-5D3D-A247-B2B3-197ED9C1E0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4172799"/>
              </p:ext>
            </p:extLst>
          </p:nvPr>
        </p:nvGraphicFramePr>
        <p:xfrm>
          <a:off x="593725" y="1233488"/>
          <a:ext cx="1354138" cy="133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" name="Prism 9" r:id="rId9" imgW="2482055" imgH="2453009" progId="Prism9.Document">
                  <p:embed/>
                </p:oleObj>
              </mc:Choice>
              <mc:Fallback>
                <p:oleObj name="Prism 9" r:id="rId9" imgW="2482055" imgH="2453009" progId="Prism9.Document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E4598529-5D3D-A247-B2B3-197ED9C1E0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93725" y="1233488"/>
                        <a:ext cx="1354138" cy="1339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3B012FF-E9BF-4840-B0C2-3A8814625267}"/>
              </a:ext>
            </a:extLst>
          </p:cNvPr>
          <p:cNvSpPr txBox="1"/>
          <p:nvPr/>
        </p:nvSpPr>
        <p:spPr>
          <a:xfrm rot="16200000">
            <a:off x="49631" y="1733140"/>
            <a:ext cx="133581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" b="1" dirty="0">
                <a:latin typeface="Arial" panose="020B0604020202020204" pitchFamily="34" charset="0"/>
                <a:cs typeface="Arial" panose="020B0604020202020204" pitchFamily="34" charset="0"/>
              </a:rPr>
              <a:t>ABCB10 mRNA </a:t>
            </a:r>
          </a:p>
          <a:p>
            <a:pPr algn="ctr"/>
            <a:r>
              <a:rPr lang="en-US" sz="600" b="1" dirty="0">
                <a:latin typeface="Arial" panose="020B0604020202020204" pitchFamily="34" charset="0"/>
                <a:cs typeface="Arial" panose="020B0604020202020204" pitchFamily="34" charset="0"/>
              </a:rPr>
              <a:t>(relative to WT)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E7E1A8C-C1E8-CA48-97E2-A805DEF6519C}"/>
              </a:ext>
            </a:extLst>
          </p:cNvPr>
          <p:cNvSpPr txBox="1"/>
          <p:nvPr/>
        </p:nvSpPr>
        <p:spPr>
          <a:xfrm>
            <a:off x="487345" y="1150956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246FBD1-B027-A04B-A631-F8F4CE99C350}"/>
              </a:ext>
            </a:extLst>
          </p:cNvPr>
          <p:cNvSpPr txBox="1"/>
          <p:nvPr/>
        </p:nvSpPr>
        <p:spPr>
          <a:xfrm>
            <a:off x="321789" y="4629761"/>
            <a:ext cx="6214422" cy="16832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CA" sz="1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Figure S1. Beta-cell specific deletion of ABCB10 in male mice fed a chow diet does not induce changes in glucose homeostasis.</a:t>
            </a:r>
            <a:r>
              <a:rPr lang="en-US" sz="1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A" sz="1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(A) ABCB10 expression measured by qPCR in isolated islets from WT, beta-cell specific ABCB10 KO (βKO) and βHET mice, n=3-6 mice/group. (B-D) WT and βKO male mice fed a chow-diet for 30 weeks, n=10-20 mice/ group, with error bars representing SEM. (B) Body weight, (C) Fasting (o/n) blood glucose at time 0 from (D) glucose tolerance tests (GTT), which measure blood glucose after the intraperitoneal injection of glucose (1g/kg). (E) Insulin tolerance tests (ITT) measuring blood glucose after the intraperitoneal injection of insulin in mice fasted for 6h. </a:t>
            </a:r>
            <a:endParaRPr lang="en-US" sz="1000" dirty="0"/>
          </a:p>
        </p:txBody>
      </p:sp>
      <p:graphicFrame>
        <p:nvGraphicFramePr>
          <p:cNvPr id="22" name="Object 6">
            <a:extLst>
              <a:ext uri="{FF2B5EF4-FFF2-40B4-BE49-F238E27FC236}">
                <a16:creationId xmlns:a16="http://schemas.microsoft.com/office/drawing/2014/main" id="{35A4461A-33F4-5F42-A7F6-88355E9CB8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2381014"/>
              </p:ext>
            </p:extLst>
          </p:nvPr>
        </p:nvGraphicFramePr>
        <p:xfrm>
          <a:off x="2296819" y="2894026"/>
          <a:ext cx="1927311" cy="14014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" name="Prism 9" r:id="rId11" imgW="3809876" imgH="2770305" progId="Prism9.Document">
                  <p:embed/>
                </p:oleObj>
              </mc:Choice>
              <mc:Fallback>
                <p:oleObj name="Prism 9" r:id="rId11" imgW="3809876" imgH="2770305" progId="Prism9.Document">
                  <p:embed/>
                  <p:pic>
                    <p:nvPicPr>
                      <p:cNvPr id="21" name="Object 6">
                        <a:extLst>
                          <a:ext uri="{FF2B5EF4-FFF2-40B4-BE49-F238E27FC236}">
                            <a16:creationId xmlns:a16="http://schemas.microsoft.com/office/drawing/2014/main" id="{BFE3A43C-53D7-4B9D-B86D-6174807D0F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296819" y="2894026"/>
                        <a:ext cx="1927311" cy="14014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1045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06C078CF-ECB1-4B6B-A37E-981F3C6950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3650260"/>
              </p:ext>
            </p:extLst>
          </p:nvPr>
        </p:nvGraphicFramePr>
        <p:xfrm>
          <a:off x="1507391" y="977146"/>
          <a:ext cx="1841500" cy="1350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9" name="Prism 9" r:id="rId3" imgW="3837246" imgH="2816044" progId="Prism9.Document">
                  <p:embed/>
                </p:oleObj>
              </mc:Choice>
              <mc:Fallback>
                <p:oleObj name="Prism 9" r:id="rId3" imgW="3837246" imgH="2816044" progId="Prism9.Document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06C078CF-ECB1-4B6B-A37E-981F3C6950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07391" y="977146"/>
                        <a:ext cx="1841500" cy="1350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72E0F17E-C1B8-4FB2-9BCF-73CA681548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8125486"/>
              </p:ext>
            </p:extLst>
          </p:nvPr>
        </p:nvGraphicFramePr>
        <p:xfrm>
          <a:off x="3333750" y="885825"/>
          <a:ext cx="1104900" cy="11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0" name="Prism 9" r:id="rId5" imgW="2303788" imgH="2436442" progId="Prism9.Document">
                  <p:embed/>
                </p:oleObj>
              </mc:Choice>
              <mc:Fallback>
                <p:oleObj name="Prism 9" r:id="rId5" imgW="2303788" imgH="2436442" progId="Prism9.Document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72E0F17E-C1B8-4FB2-9BCF-73CA681548D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33750" y="885825"/>
                        <a:ext cx="1104900" cy="1169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C06FE900-D3FD-4AF9-B966-201A446A22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9320915"/>
              </p:ext>
            </p:extLst>
          </p:nvPr>
        </p:nvGraphicFramePr>
        <p:xfrm>
          <a:off x="4327525" y="884238"/>
          <a:ext cx="1085850" cy="116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" name="Prism 9" r:id="rId7" imgW="2262373" imgH="2439323" progId="Prism9.Document">
                  <p:embed/>
                </p:oleObj>
              </mc:Choice>
              <mc:Fallback>
                <p:oleObj name="Prism 9" r:id="rId7" imgW="2262373" imgH="2439323" progId="Prism9.Document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C06FE900-D3FD-4AF9-B966-201A446A22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27525" y="884238"/>
                        <a:ext cx="1085850" cy="1169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7DB4C1E0-974E-40DD-A540-9A861FE8FB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3190503"/>
              </p:ext>
            </p:extLst>
          </p:nvPr>
        </p:nvGraphicFramePr>
        <p:xfrm>
          <a:off x="4010850" y="2500420"/>
          <a:ext cx="1824038" cy="127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2" name="Prism 9" r:id="rId9" imgW="3805194" imgH="2652895" progId="Prism9.Document">
                  <p:embed/>
                </p:oleObj>
              </mc:Choice>
              <mc:Fallback>
                <p:oleObj name="Prism 9" r:id="rId9" imgW="3805194" imgH="2652895" progId="Prism9.Document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7DB4C1E0-974E-40DD-A540-9A861FE8FB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010850" y="2500420"/>
                        <a:ext cx="1824038" cy="1274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7DF6DC14-A5DF-48C7-A255-A740BF5F32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0872691"/>
              </p:ext>
            </p:extLst>
          </p:nvPr>
        </p:nvGraphicFramePr>
        <p:xfrm>
          <a:off x="387350" y="2488170"/>
          <a:ext cx="1828800" cy="1319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3" name="Prism 9" r:id="rId11" imgW="3809876" imgH="2742933" progId="Prism9.Document">
                  <p:embed/>
                </p:oleObj>
              </mc:Choice>
              <mc:Fallback>
                <p:oleObj name="Prism 9" r:id="rId11" imgW="3809876" imgH="2742933" progId="Prism9.Document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7DF6DC14-A5DF-48C7-A255-A740BF5F32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87350" y="2488170"/>
                        <a:ext cx="1828800" cy="1319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57991106-98AA-4D23-8CC3-9CCCB7597D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7627064"/>
              </p:ext>
            </p:extLst>
          </p:nvPr>
        </p:nvGraphicFramePr>
        <p:xfrm>
          <a:off x="403225" y="881063"/>
          <a:ext cx="1082675" cy="117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4" name="Prism 9" r:id="rId13" imgW="2258051" imgH="2453009" progId="Prism9.Document">
                  <p:embed/>
                </p:oleObj>
              </mc:Choice>
              <mc:Fallback>
                <p:oleObj name="Prism 9" r:id="rId13" imgW="2258051" imgH="2453009" progId="Prism9.Document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57991106-98AA-4D23-8CC3-9CCCB7597D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03225" y="881063"/>
                        <a:ext cx="1082675" cy="1177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CBEDB09F-12AC-4B79-BBE7-696CEAD4B2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557808"/>
              </p:ext>
            </p:extLst>
          </p:nvPr>
        </p:nvGraphicFramePr>
        <p:xfrm>
          <a:off x="2176462" y="2500063"/>
          <a:ext cx="1827212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5" name="Prism 9" r:id="rId15" imgW="3809876" imgH="2652895" progId="Prism9.Document">
                  <p:embed/>
                </p:oleObj>
              </mc:Choice>
              <mc:Fallback>
                <p:oleObj name="Prism 9" r:id="rId15" imgW="3809876" imgH="2652895" progId="Prism9.Document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CBEDB09F-12AC-4B79-BBE7-696CEAD4B2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176462" y="2500063"/>
                        <a:ext cx="1827212" cy="1273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084B95E-3EF0-424B-A7E1-3F3DCD19A58A}"/>
              </a:ext>
            </a:extLst>
          </p:cNvPr>
          <p:cNvCxnSpPr/>
          <p:nvPr/>
        </p:nvCxnSpPr>
        <p:spPr>
          <a:xfrm>
            <a:off x="3758696" y="2063556"/>
            <a:ext cx="3595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416EEB7-949D-4F27-BA6E-12E3D9EB0A0D}"/>
              </a:ext>
            </a:extLst>
          </p:cNvPr>
          <p:cNvSpPr txBox="1"/>
          <p:nvPr/>
        </p:nvSpPr>
        <p:spPr>
          <a:xfrm>
            <a:off x="3765703" y="2065453"/>
            <a:ext cx="34336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600" b="1" dirty="0">
                <a:latin typeface="Arial" panose="020B0604020202020204" pitchFamily="34" charset="0"/>
                <a:cs typeface="Arial" panose="020B0604020202020204" pitchFamily="34" charset="0"/>
              </a:rPr>
              <a:t>HFD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7AF8B88-0C29-41E8-9DD3-48ABD5787BA0}"/>
              </a:ext>
            </a:extLst>
          </p:cNvPr>
          <p:cNvSpPr txBox="1"/>
          <p:nvPr/>
        </p:nvSpPr>
        <p:spPr>
          <a:xfrm>
            <a:off x="269995" y="726348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5923906-F954-4E55-B08E-89B57B494791}"/>
              </a:ext>
            </a:extLst>
          </p:cNvPr>
          <p:cNvSpPr txBox="1"/>
          <p:nvPr/>
        </p:nvSpPr>
        <p:spPr>
          <a:xfrm>
            <a:off x="1534050" y="718256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0BD7821-9983-442C-98F9-C9FEBCD9C8A8}"/>
              </a:ext>
            </a:extLst>
          </p:cNvPr>
          <p:cNvSpPr txBox="1"/>
          <p:nvPr/>
        </p:nvSpPr>
        <p:spPr>
          <a:xfrm>
            <a:off x="4158957" y="718256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BC270B4-58BE-4806-9F80-C42AC0E49A2E}"/>
              </a:ext>
            </a:extLst>
          </p:cNvPr>
          <p:cNvSpPr txBox="1"/>
          <p:nvPr/>
        </p:nvSpPr>
        <p:spPr>
          <a:xfrm>
            <a:off x="265937" y="2335341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E2B683D-DAB7-4278-8A0F-7F879505F69F}"/>
              </a:ext>
            </a:extLst>
          </p:cNvPr>
          <p:cNvSpPr txBox="1"/>
          <p:nvPr/>
        </p:nvSpPr>
        <p:spPr>
          <a:xfrm>
            <a:off x="2008937" y="2326996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FCD3D3E-EC50-4DD1-86C2-557ABC16ABA5}"/>
              </a:ext>
            </a:extLst>
          </p:cNvPr>
          <p:cNvSpPr txBox="1"/>
          <p:nvPr/>
        </p:nvSpPr>
        <p:spPr>
          <a:xfrm>
            <a:off x="3130073" y="718256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B0E4507-0692-455A-9928-540A9FC4F74E}"/>
              </a:ext>
            </a:extLst>
          </p:cNvPr>
          <p:cNvSpPr txBox="1"/>
          <p:nvPr/>
        </p:nvSpPr>
        <p:spPr>
          <a:xfrm>
            <a:off x="3918941" y="2315462"/>
            <a:ext cx="304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b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5B50CBC-8307-42E8-9C4A-48116BA2AAD4}"/>
              </a:ext>
            </a:extLst>
          </p:cNvPr>
          <p:cNvSpPr txBox="1"/>
          <p:nvPr/>
        </p:nvSpPr>
        <p:spPr>
          <a:xfrm>
            <a:off x="253907" y="226666"/>
            <a:ext cx="8867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b="1" dirty="0">
                <a:latin typeface="Arial" panose="020B0604020202020204" pitchFamily="34" charset="0"/>
                <a:cs typeface="Arial" panose="020B0604020202020204" pitchFamily="34" charset="0"/>
              </a:rPr>
              <a:t>Figure S2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85F86DC-D4E2-5A43-822F-DF2B2A85E62D}"/>
              </a:ext>
            </a:extLst>
          </p:cNvPr>
          <p:cNvSpPr txBox="1"/>
          <p:nvPr/>
        </p:nvSpPr>
        <p:spPr>
          <a:xfrm>
            <a:off x="265937" y="4126771"/>
            <a:ext cx="5946932" cy="19141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CA" sz="1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Figure S2. Beta-cell specific deletion of ABCB10 improves glucose homeostasis in high-fat diet (HFD) fed females. </a:t>
            </a:r>
            <a:r>
              <a:rPr lang="en-CA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(A-G) WT and βKO female mice fed a HFD for 30 weeks, n = 16-29 mice per group with error bars representing SEM. (A) Body weight, (B) fasting glycemia and (C) fasting insulinemia, </a:t>
            </a:r>
            <a:r>
              <a:rPr lang="en-CA" sz="1000" dirty="0">
                <a:effectLst/>
                <a:latin typeface="Arial" panose="020B0604020202020204" pitchFamily="34" charset="0"/>
                <a:ea typeface="MyriadPro"/>
                <a:cs typeface="Times New Roman" panose="02020603050405020304" pitchFamily="18" charset="0"/>
              </a:rPr>
              <a:t>*</a:t>
            </a:r>
            <a:r>
              <a:rPr lang="en-CA" sz="1000" i="1" dirty="0">
                <a:effectLst/>
                <a:latin typeface="Arial" panose="020B0604020202020204" pitchFamily="34" charset="0"/>
                <a:ea typeface="MyriadPro"/>
                <a:cs typeface="Times New Roman" panose="02020603050405020304" pitchFamily="18" charset="0"/>
              </a:rPr>
              <a:t>P </a:t>
            </a:r>
            <a:r>
              <a:rPr lang="en-CA" sz="1000" dirty="0">
                <a:effectLst/>
                <a:latin typeface="Arial" panose="020B0604020202020204" pitchFamily="34" charset="0"/>
                <a:ea typeface="MyriadPro"/>
                <a:cs typeface="Times New Roman" panose="02020603050405020304" pitchFamily="18" charset="0"/>
              </a:rPr>
              <a:t>&lt; 0.05 and ***</a:t>
            </a:r>
            <a:r>
              <a:rPr lang="en-CA" sz="1000" i="1" dirty="0">
                <a:effectLst/>
                <a:latin typeface="Arial" panose="020B0604020202020204" pitchFamily="34" charset="0"/>
                <a:ea typeface="MyriadPro"/>
                <a:cs typeface="Times New Roman" panose="02020603050405020304" pitchFamily="18" charset="0"/>
              </a:rPr>
              <a:t>P </a:t>
            </a:r>
            <a:r>
              <a:rPr lang="en-CA" sz="1000" dirty="0">
                <a:effectLst/>
                <a:latin typeface="Arial" panose="020B0604020202020204" pitchFamily="34" charset="0"/>
                <a:ea typeface="MyriadPro"/>
                <a:cs typeface="Times New Roman" panose="02020603050405020304" pitchFamily="18" charset="0"/>
              </a:rPr>
              <a:t>&lt; 0.001, Student’s </a:t>
            </a:r>
            <a:r>
              <a:rPr lang="en-CA" sz="1000" i="1" dirty="0">
                <a:effectLst/>
                <a:latin typeface="Arial" panose="020B0604020202020204" pitchFamily="34" charset="0"/>
                <a:ea typeface="MyriadPro"/>
                <a:cs typeface="Times New Roman" panose="02020603050405020304" pitchFamily="18" charset="0"/>
              </a:rPr>
              <a:t>t </a:t>
            </a:r>
            <a:r>
              <a:rPr lang="en-CA" sz="1000" dirty="0">
                <a:effectLst/>
                <a:latin typeface="Arial" panose="020B0604020202020204" pitchFamily="34" charset="0"/>
                <a:ea typeface="MyriadPro"/>
                <a:cs typeface="Times New Roman" panose="02020603050405020304" pitchFamily="18" charset="0"/>
              </a:rPr>
              <a:t>test.</a:t>
            </a:r>
            <a:r>
              <a:rPr lang="en-CA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(D) Glucose tolerance tests (GTT) in response to the intraperitoneal injection of glucose (1g/kg), </a:t>
            </a:r>
            <a:r>
              <a:rPr lang="en-CA" sz="1000" dirty="0">
                <a:effectLst/>
                <a:latin typeface="Arial" panose="020B0604020202020204" pitchFamily="34" charset="0"/>
                <a:ea typeface="MyriadPro"/>
                <a:cs typeface="Times New Roman" panose="02020603050405020304" pitchFamily="18" charset="0"/>
              </a:rPr>
              <a:t>*</a:t>
            </a:r>
            <a:r>
              <a:rPr lang="en-CA" sz="1000" i="1" dirty="0">
                <a:effectLst/>
                <a:latin typeface="Arial" panose="020B0604020202020204" pitchFamily="34" charset="0"/>
                <a:ea typeface="MyriadPro"/>
                <a:cs typeface="Times New Roman" panose="02020603050405020304" pitchFamily="18" charset="0"/>
              </a:rPr>
              <a:t>P </a:t>
            </a:r>
            <a:r>
              <a:rPr lang="en-CA" sz="1000" dirty="0">
                <a:effectLst/>
                <a:latin typeface="Arial" panose="020B0604020202020204" pitchFamily="34" charset="0"/>
                <a:ea typeface="MyriadPro"/>
                <a:cs typeface="Times New Roman" panose="02020603050405020304" pitchFamily="18" charset="0"/>
              </a:rPr>
              <a:t>&lt; 0.05, Two-way ANOVA, Holm-</a:t>
            </a:r>
            <a:r>
              <a:rPr lang="en-CA" sz="1000" dirty="0" err="1">
                <a:effectLst/>
                <a:latin typeface="Arial" panose="020B0604020202020204" pitchFamily="34" charset="0"/>
                <a:ea typeface="MyriadPro"/>
                <a:cs typeface="Times New Roman" panose="02020603050405020304" pitchFamily="18" charset="0"/>
              </a:rPr>
              <a:t>Sidak’s</a:t>
            </a:r>
            <a:r>
              <a:rPr lang="en-CA" sz="1000" dirty="0">
                <a:effectLst/>
                <a:latin typeface="Arial" panose="020B0604020202020204" pitchFamily="34" charset="0"/>
                <a:ea typeface="MyriadPro"/>
                <a:cs typeface="Times New Roman" panose="02020603050405020304" pitchFamily="18" charset="0"/>
              </a:rPr>
              <a:t>.</a:t>
            </a:r>
            <a:r>
              <a:rPr lang="en-CA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(E) Plasma insulin concentrations during the GTT. (F) Insulin tolerance tests (ITT) measuring blood glucose after the intraperitoneal injection of insulin in mice fasted for 6h. (G) ITT plotted in % vs glycemia time 0. 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F7893A1-3DF6-A94B-B5F0-9D1065C81284}"/>
              </a:ext>
            </a:extLst>
          </p:cNvPr>
          <p:cNvCxnSpPr/>
          <p:nvPr/>
        </p:nvCxnSpPr>
        <p:spPr>
          <a:xfrm>
            <a:off x="4739679" y="2057091"/>
            <a:ext cx="3595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03E70A7-1853-B545-A4A4-E1DE0D0E7AE2}"/>
              </a:ext>
            </a:extLst>
          </p:cNvPr>
          <p:cNvSpPr txBox="1"/>
          <p:nvPr/>
        </p:nvSpPr>
        <p:spPr>
          <a:xfrm>
            <a:off x="4746686" y="2058988"/>
            <a:ext cx="34336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600" b="1" dirty="0">
                <a:latin typeface="Arial" panose="020B0604020202020204" pitchFamily="34" charset="0"/>
                <a:cs typeface="Arial" panose="020B0604020202020204" pitchFamily="34" charset="0"/>
              </a:rPr>
              <a:t>HFD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538B596-A8AD-6844-B62F-81027576AC58}"/>
              </a:ext>
            </a:extLst>
          </p:cNvPr>
          <p:cNvCxnSpPr/>
          <p:nvPr/>
        </p:nvCxnSpPr>
        <p:spPr>
          <a:xfrm>
            <a:off x="831320" y="2056354"/>
            <a:ext cx="3595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E95C7778-94D7-3447-82B8-DF9E19AEC45C}"/>
              </a:ext>
            </a:extLst>
          </p:cNvPr>
          <p:cNvSpPr txBox="1"/>
          <p:nvPr/>
        </p:nvSpPr>
        <p:spPr>
          <a:xfrm>
            <a:off x="838327" y="2058251"/>
            <a:ext cx="34336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600" b="1" dirty="0">
                <a:latin typeface="Arial" panose="020B0604020202020204" pitchFamily="34" charset="0"/>
                <a:cs typeface="Arial" panose="020B0604020202020204" pitchFamily="34" charset="0"/>
              </a:rPr>
              <a:t>HFD</a:t>
            </a:r>
          </a:p>
        </p:txBody>
      </p:sp>
    </p:spTree>
    <p:extLst>
      <p:ext uri="{BB962C8B-B14F-4D97-AF65-F5344CB8AC3E}">
        <p14:creationId xmlns:p14="http://schemas.microsoft.com/office/powerpoint/2010/main" val="2604792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DDF18D77-B819-4D0E-9960-2982860FA842}"/>
              </a:ext>
            </a:extLst>
          </p:cNvPr>
          <p:cNvSpPr txBox="1"/>
          <p:nvPr/>
        </p:nvSpPr>
        <p:spPr>
          <a:xfrm>
            <a:off x="297600" y="397370"/>
            <a:ext cx="8867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b="1" dirty="0">
                <a:latin typeface="Arial" panose="020B0604020202020204" pitchFamily="34" charset="0"/>
                <a:cs typeface="Arial" panose="020B0604020202020204" pitchFamily="34" charset="0"/>
              </a:rPr>
              <a:t>Figure S3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D83B0B9-D179-49BD-9416-23A02D81DF63}"/>
              </a:ext>
            </a:extLst>
          </p:cNvPr>
          <p:cNvSpPr txBox="1"/>
          <p:nvPr/>
        </p:nvSpPr>
        <p:spPr>
          <a:xfrm>
            <a:off x="549182" y="956375"/>
            <a:ext cx="4549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7DD59FB3-B27F-49A6-9D7B-E19EDEA846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9258395"/>
              </p:ext>
            </p:extLst>
          </p:nvPr>
        </p:nvGraphicFramePr>
        <p:xfrm>
          <a:off x="2754016" y="1377155"/>
          <a:ext cx="1703683" cy="18140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Prism 9" r:id="rId3" imgW="2303788" imgH="2453009" progId="Prism9.Document">
                  <p:embed/>
                </p:oleObj>
              </mc:Choice>
              <mc:Fallback>
                <p:oleObj name="Prism 9" r:id="rId3" imgW="2303788" imgH="2453009" progId="Prism9.Document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7DD59FB3-B27F-49A6-9D7B-E19EDEA846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54016" y="1377155"/>
                        <a:ext cx="1703683" cy="18140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D5913B6E-954F-4BB7-B4EE-87D1E1D5D4C1}"/>
              </a:ext>
            </a:extLst>
          </p:cNvPr>
          <p:cNvSpPr txBox="1"/>
          <p:nvPr/>
        </p:nvSpPr>
        <p:spPr>
          <a:xfrm>
            <a:off x="2499632" y="956374"/>
            <a:ext cx="4549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F4CC7E-8588-BE41-B92D-093AC4A24AF8}"/>
              </a:ext>
            </a:extLst>
          </p:cNvPr>
          <p:cNvSpPr txBox="1"/>
          <p:nvPr/>
        </p:nvSpPr>
        <p:spPr>
          <a:xfrm>
            <a:off x="549182" y="3579899"/>
            <a:ext cx="5231132" cy="14524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CA" sz="1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Figure S3</a:t>
            </a:r>
            <a:r>
              <a:rPr lang="en-CA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CA" sz="1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Beta-cell specific deletion of ABCB10 does not increase insulin receptor expression in muscle from high-fat diet (HFD) fed mice, nor elevates </a:t>
            </a:r>
            <a:r>
              <a:rPr lang="en-CA" sz="1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pro-insulin:c-peptide</a:t>
            </a:r>
            <a:r>
              <a:rPr lang="en-CA" sz="1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ratio. </a:t>
            </a:r>
            <a:r>
              <a:rPr lang="en-CA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(A) Insulin receptor (</a:t>
            </a:r>
            <a:r>
              <a:rPr lang="en-CA" sz="1000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InsR</a:t>
            </a:r>
            <a:r>
              <a:rPr lang="en-CA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expression measured in muscle (quadriceps) from WT, βHet and βKO male mice fed a HFD for 30 weeks, n = 8-10 mice per group with error bars representing SEM. (B) </a:t>
            </a:r>
            <a:r>
              <a:rPr lang="en-CA" sz="1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Pro-insulin:c-peptide</a:t>
            </a:r>
            <a:r>
              <a:rPr lang="en-CA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ratio after overnight fasting in HFD-fed WT, βHet and βKO male mice, n=5-9 mice/group, error bars representing SEM.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8052CA-ECB0-B941-9839-1B5F5FC427E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183"/>
          <a:stretch/>
        </p:blipFill>
        <p:spPr>
          <a:xfrm>
            <a:off x="1064532" y="1243553"/>
            <a:ext cx="1451428" cy="1955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5B2EEF-B55C-2D42-A6C2-2D8E2B3B4270}"/>
              </a:ext>
            </a:extLst>
          </p:cNvPr>
          <p:cNvSpPr txBox="1"/>
          <p:nvPr/>
        </p:nvSpPr>
        <p:spPr>
          <a:xfrm rot="16200000">
            <a:off x="20919" y="1991001"/>
            <a:ext cx="1597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Insr</a:t>
            </a:r>
            <a:r>
              <a:rPr lang="en-US" sz="9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mRNA levels </a:t>
            </a:r>
          </a:p>
          <a:p>
            <a:pPr algn="ctr"/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(fold over WT-HFD</a:t>
            </a:r>
            <a:r>
              <a:rPr lang="en-US" sz="900" b="1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32736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8B52B056-7A7A-4D6E-AC45-457232EE5C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8931305"/>
              </p:ext>
            </p:extLst>
          </p:nvPr>
        </p:nvGraphicFramePr>
        <p:xfrm>
          <a:off x="2345576" y="1249906"/>
          <a:ext cx="1844675" cy="1433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0" name="Prism 9" r:id="rId3" imgW="3846610" imgH="2989999" progId="Prism9.Document">
                  <p:embed/>
                </p:oleObj>
              </mc:Choice>
              <mc:Fallback>
                <p:oleObj name="Prism 9" r:id="rId3" imgW="3846610" imgH="2989999" progId="Prism9.Document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8B52B056-7A7A-4D6E-AC45-457232EE5C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45576" y="1249906"/>
                        <a:ext cx="1844675" cy="1433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71960CAB-9587-410F-9D2B-1C2F44A490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5019704"/>
              </p:ext>
            </p:extLst>
          </p:nvPr>
        </p:nvGraphicFramePr>
        <p:xfrm>
          <a:off x="3976714" y="1397514"/>
          <a:ext cx="1200150" cy="1176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1" name="Prism 9" r:id="rId5" imgW="2495740" imgH="2453009" progId="Prism9.Document">
                  <p:embed/>
                </p:oleObj>
              </mc:Choice>
              <mc:Fallback>
                <p:oleObj name="Prism 9" r:id="rId5" imgW="2495740" imgH="2453009" progId="Prism9.Document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71960CAB-9587-410F-9D2B-1C2F44A490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76714" y="1397514"/>
                        <a:ext cx="1200150" cy="1176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FE2EA58B-F04F-412B-AF12-AEC793808F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8716753"/>
              </p:ext>
            </p:extLst>
          </p:nvPr>
        </p:nvGraphicFramePr>
        <p:xfrm>
          <a:off x="2149755" y="3027391"/>
          <a:ext cx="1203325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2" name="Prism 9" r:id="rId7" imgW="2504744" imgH="2453009" progId="Prism9.Document">
                  <p:embed/>
                </p:oleObj>
              </mc:Choice>
              <mc:Fallback>
                <p:oleObj name="Prism 9" r:id="rId7" imgW="2504744" imgH="2453009" progId="Prism9.Document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FE2EA58B-F04F-412B-AF12-AEC793808F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49755" y="3027391"/>
                        <a:ext cx="1203325" cy="1174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EE864F65-3445-4400-9752-BF4EC14F1D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8403459"/>
              </p:ext>
            </p:extLst>
          </p:nvPr>
        </p:nvGraphicFramePr>
        <p:xfrm>
          <a:off x="527330" y="2924497"/>
          <a:ext cx="1827212" cy="1379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3" name="Prism 9" r:id="rId9" imgW="3809876" imgH="2874029" progId="Prism9.Document">
                  <p:embed/>
                </p:oleObj>
              </mc:Choice>
              <mc:Fallback>
                <p:oleObj name="Prism 9" r:id="rId9" imgW="3809876" imgH="2874029" progId="Prism9.Document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EE864F65-3445-4400-9752-BF4EC14F1D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27330" y="2924497"/>
                        <a:ext cx="1827212" cy="1379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01B6EA0D-9A34-40CF-B303-6D897F4FE7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0003306"/>
              </p:ext>
            </p:extLst>
          </p:nvPr>
        </p:nvGraphicFramePr>
        <p:xfrm>
          <a:off x="5161052" y="1377784"/>
          <a:ext cx="1774825" cy="131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4" name="Prism 9" r:id="rId11" imgW="3691031" imgH="2736811" progId="Prism9.Document">
                  <p:embed/>
                </p:oleObj>
              </mc:Choice>
              <mc:Fallback>
                <p:oleObj name="Prism 9" r:id="rId11" imgW="3691031" imgH="2736811" progId="Prism9.Document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01B6EA0D-9A34-40CF-B303-6D897F4FE7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161052" y="1377784"/>
                        <a:ext cx="1774825" cy="1314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87ADFD3B-BFD8-4FE6-9495-373D237324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0721954"/>
              </p:ext>
            </p:extLst>
          </p:nvPr>
        </p:nvGraphicFramePr>
        <p:xfrm>
          <a:off x="250825" y="1215301"/>
          <a:ext cx="1123950" cy="133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5" name="Prism 9" r:id="rId13" imgW="2340162" imgH="2791554" progId="Prism9.Document">
                  <p:embed/>
                </p:oleObj>
              </mc:Choice>
              <mc:Fallback>
                <p:oleObj name="Prism 9" r:id="rId13" imgW="2340162" imgH="2791554" progId="Prism9.Document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87ADFD3B-BFD8-4FE6-9495-373D237324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50825" y="1215301"/>
                        <a:ext cx="1123950" cy="1339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736F7786-E4EE-4B91-9A5D-0A5DD3B361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522735"/>
              </p:ext>
            </p:extLst>
          </p:nvPr>
        </p:nvGraphicFramePr>
        <p:xfrm>
          <a:off x="1362501" y="1226414"/>
          <a:ext cx="1046162" cy="1328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6" name="Prism 9" r:id="rId15" imgW="2180262" imgH="2768864" progId="Prism9.Document">
                  <p:embed/>
                </p:oleObj>
              </mc:Choice>
              <mc:Fallback>
                <p:oleObj name="Prism 9" r:id="rId15" imgW="2180262" imgH="2768864" progId="Prism9.Document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736F7786-E4EE-4B91-9A5D-0A5DD3B361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362501" y="1226414"/>
                        <a:ext cx="1046162" cy="1328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F5F9079-C97B-4E8E-B30A-3C55674D9A96}"/>
              </a:ext>
            </a:extLst>
          </p:cNvPr>
          <p:cNvCxnSpPr/>
          <p:nvPr/>
        </p:nvCxnSpPr>
        <p:spPr>
          <a:xfrm>
            <a:off x="563437" y="2497274"/>
            <a:ext cx="5790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7212C7C-303B-4BBB-B913-F909C41C2B7D}"/>
              </a:ext>
            </a:extLst>
          </p:cNvPr>
          <p:cNvSpPr txBox="1"/>
          <p:nvPr/>
        </p:nvSpPr>
        <p:spPr>
          <a:xfrm>
            <a:off x="693975" y="2488504"/>
            <a:ext cx="34336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600" b="1" dirty="0">
                <a:latin typeface="Arial" panose="020B0604020202020204" pitchFamily="34" charset="0"/>
                <a:cs typeface="Arial" panose="020B0604020202020204" pitchFamily="34" charset="0"/>
              </a:rPr>
              <a:t>HFD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1ED164-F6E6-4209-A570-3FC1D5BDE6D8}"/>
              </a:ext>
            </a:extLst>
          </p:cNvPr>
          <p:cNvCxnSpPr/>
          <p:nvPr/>
        </p:nvCxnSpPr>
        <p:spPr>
          <a:xfrm>
            <a:off x="1635193" y="2516338"/>
            <a:ext cx="5790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0F4E20A-9889-4D9E-B254-C3A437334B4E}"/>
              </a:ext>
            </a:extLst>
          </p:cNvPr>
          <p:cNvSpPr txBox="1"/>
          <p:nvPr/>
        </p:nvSpPr>
        <p:spPr>
          <a:xfrm>
            <a:off x="1765731" y="2507568"/>
            <a:ext cx="34336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600" b="1" dirty="0">
                <a:latin typeface="Arial" panose="020B0604020202020204" pitchFamily="34" charset="0"/>
                <a:cs typeface="Arial" panose="020B0604020202020204" pitchFamily="34" charset="0"/>
              </a:rPr>
              <a:t>HFD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381EEBC-9D37-44D1-8136-025981A53EBC}"/>
              </a:ext>
            </a:extLst>
          </p:cNvPr>
          <p:cNvCxnSpPr/>
          <p:nvPr/>
        </p:nvCxnSpPr>
        <p:spPr>
          <a:xfrm>
            <a:off x="4371648" y="2522074"/>
            <a:ext cx="5790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E03299D-5D46-46EA-B43C-F7A1C6043B0E}"/>
              </a:ext>
            </a:extLst>
          </p:cNvPr>
          <p:cNvSpPr txBox="1"/>
          <p:nvPr/>
        </p:nvSpPr>
        <p:spPr>
          <a:xfrm>
            <a:off x="4502186" y="2513304"/>
            <a:ext cx="34336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600" b="1" dirty="0">
                <a:latin typeface="Arial" panose="020B0604020202020204" pitchFamily="34" charset="0"/>
                <a:cs typeface="Arial" panose="020B0604020202020204" pitchFamily="34" charset="0"/>
              </a:rPr>
              <a:t>HFD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FA48859-171F-4E97-AC42-A6D010EF0BE2}"/>
              </a:ext>
            </a:extLst>
          </p:cNvPr>
          <p:cNvCxnSpPr/>
          <p:nvPr/>
        </p:nvCxnSpPr>
        <p:spPr>
          <a:xfrm>
            <a:off x="2605765" y="4173410"/>
            <a:ext cx="5790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A27DADC-E5E0-4CE8-93F9-F7DA61FE9F88}"/>
              </a:ext>
            </a:extLst>
          </p:cNvPr>
          <p:cNvSpPr txBox="1"/>
          <p:nvPr/>
        </p:nvSpPr>
        <p:spPr>
          <a:xfrm>
            <a:off x="2682129" y="4173410"/>
            <a:ext cx="34336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600" b="1" dirty="0">
                <a:latin typeface="Arial" panose="020B0604020202020204" pitchFamily="34" charset="0"/>
                <a:cs typeface="Arial" panose="020B0604020202020204" pitchFamily="34" charset="0"/>
              </a:rPr>
              <a:t>HFD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9AECFE7-9E99-419B-9DBF-8D4F72E452F8}"/>
              </a:ext>
            </a:extLst>
          </p:cNvPr>
          <p:cNvSpPr txBox="1"/>
          <p:nvPr/>
        </p:nvSpPr>
        <p:spPr>
          <a:xfrm>
            <a:off x="109538" y="1178537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837B3A9-8EA5-440D-9460-E601DB5E6EB9}"/>
              </a:ext>
            </a:extLst>
          </p:cNvPr>
          <p:cNvSpPr txBox="1"/>
          <p:nvPr/>
        </p:nvSpPr>
        <p:spPr>
          <a:xfrm>
            <a:off x="1311700" y="1185219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554C7A8-B558-4657-A47E-2EDC232F961D}"/>
              </a:ext>
            </a:extLst>
          </p:cNvPr>
          <p:cNvSpPr txBox="1"/>
          <p:nvPr/>
        </p:nvSpPr>
        <p:spPr>
          <a:xfrm>
            <a:off x="3976714" y="1198504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89227A0-68E0-41E3-AC76-125CA499E2E9}"/>
              </a:ext>
            </a:extLst>
          </p:cNvPr>
          <p:cNvSpPr txBox="1"/>
          <p:nvPr/>
        </p:nvSpPr>
        <p:spPr>
          <a:xfrm>
            <a:off x="318432" y="2829034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5BB4471-DE1B-4A82-8B36-00C600AEFB7F}"/>
              </a:ext>
            </a:extLst>
          </p:cNvPr>
          <p:cNvSpPr txBox="1"/>
          <p:nvPr/>
        </p:nvSpPr>
        <p:spPr>
          <a:xfrm>
            <a:off x="1959803" y="2825047"/>
            <a:ext cx="304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b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0266699-2785-41FC-A901-89026833DFA2}"/>
              </a:ext>
            </a:extLst>
          </p:cNvPr>
          <p:cNvSpPr txBox="1"/>
          <p:nvPr/>
        </p:nvSpPr>
        <p:spPr>
          <a:xfrm>
            <a:off x="2289807" y="1194484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5C35EC7-48FD-4B03-B7C4-52BAC2E41EFD}"/>
              </a:ext>
            </a:extLst>
          </p:cNvPr>
          <p:cNvSpPr txBox="1"/>
          <p:nvPr/>
        </p:nvSpPr>
        <p:spPr>
          <a:xfrm>
            <a:off x="5066672" y="1196786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9D02F02D-DC48-4264-A6DD-BC41CE105A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2283039"/>
              </p:ext>
            </p:extLst>
          </p:nvPr>
        </p:nvGraphicFramePr>
        <p:xfrm>
          <a:off x="3461770" y="2930068"/>
          <a:ext cx="1092508" cy="1244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7" name="Prism 9" r:id="rId17" imgW="2276058" imgH="2593469" progId="Prism9.Document">
                  <p:embed/>
                </p:oleObj>
              </mc:Choice>
              <mc:Fallback>
                <p:oleObj name="Prism 9" r:id="rId17" imgW="2276058" imgH="2593469" progId="Prism9.Document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9D02F02D-DC48-4264-A6DD-BC41CE105A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461770" y="2930068"/>
                        <a:ext cx="1092508" cy="12448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A0861544-C96A-47CB-84B2-BBE63983B4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5046442"/>
              </p:ext>
            </p:extLst>
          </p:nvPr>
        </p:nvGraphicFramePr>
        <p:xfrm>
          <a:off x="4748764" y="2902976"/>
          <a:ext cx="1630363" cy="145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8" name="Prism 9" r:id="rId19" imgW="3393559" imgH="3020252" progId="Prism9.Document">
                  <p:embed/>
                </p:oleObj>
              </mc:Choice>
              <mc:Fallback>
                <p:oleObj name="Prism 9" r:id="rId19" imgW="3393559" imgH="3020252" progId="Prism9.Document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A0861544-C96A-47CB-84B2-BBE63983B4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748764" y="2902976"/>
                        <a:ext cx="1630363" cy="1450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CD8DCAB9-A523-49D3-BB4C-847004E77E93}"/>
              </a:ext>
            </a:extLst>
          </p:cNvPr>
          <p:cNvSpPr txBox="1"/>
          <p:nvPr/>
        </p:nvSpPr>
        <p:spPr>
          <a:xfrm>
            <a:off x="3156878" y="2818829"/>
            <a:ext cx="304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b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939FEA2-9509-43B8-ADCE-801BAAE31400}"/>
              </a:ext>
            </a:extLst>
          </p:cNvPr>
          <p:cNvSpPr txBox="1"/>
          <p:nvPr/>
        </p:nvSpPr>
        <p:spPr>
          <a:xfrm>
            <a:off x="4544384" y="2816232"/>
            <a:ext cx="2279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03E58E3-E7AE-3F4E-AD26-D4B170C8AF8D}"/>
              </a:ext>
            </a:extLst>
          </p:cNvPr>
          <p:cNvSpPr txBox="1"/>
          <p:nvPr/>
        </p:nvSpPr>
        <p:spPr>
          <a:xfrm>
            <a:off x="227357" y="297315"/>
            <a:ext cx="8867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b="1" dirty="0">
                <a:latin typeface="Arial" panose="020B0604020202020204" pitchFamily="34" charset="0"/>
                <a:cs typeface="Arial" panose="020B0604020202020204" pitchFamily="34" charset="0"/>
              </a:rPr>
              <a:t>Figure S4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65AFC18-11E4-8747-9D53-3DC005E9747B}"/>
              </a:ext>
            </a:extLst>
          </p:cNvPr>
          <p:cNvCxnSpPr>
            <a:cxnSpLocks/>
          </p:cNvCxnSpPr>
          <p:nvPr/>
        </p:nvCxnSpPr>
        <p:spPr>
          <a:xfrm>
            <a:off x="3805018" y="4154360"/>
            <a:ext cx="526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1B4CC1FF-CC2A-D442-A377-CF2E2F45C2A9}"/>
              </a:ext>
            </a:extLst>
          </p:cNvPr>
          <p:cNvSpPr txBox="1"/>
          <p:nvPr/>
        </p:nvSpPr>
        <p:spPr>
          <a:xfrm>
            <a:off x="3896536" y="4151601"/>
            <a:ext cx="34336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600" b="1" dirty="0">
                <a:latin typeface="Arial" panose="020B0604020202020204" pitchFamily="34" charset="0"/>
                <a:cs typeface="Arial" panose="020B0604020202020204" pitchFamily="34" charset="0"/>
              </a:rPr>
              <a:t>HFD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10D3DCD-058C-B944-B7B4-802CBC81B7D1}"/>
              </a:ext>
            </a:extLst>
          </p:cNvPr>
          <p:cNvSpPr txBox="1"/>
          <p:nvPr/>
        </p:nvSpPr>
        <p:spPr>
          <a:xfrm>
            <a:off x="5245162" y="2911792"/>
            <a:ext cx="44443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600" dirty="0">
                <a:latin typeface="Arial" panose="020B0604020202020204" pitchFamily="34" charset="0"/>
                <a:cs typeface="Arial" panose="020B0604020202020204" pitchFamily="34" charset="0"/>
              </a:rPr>
              <a:t>- HFD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48647D3-175A-AF4B-A143-2587CCF11C6C}"/>
              </a:ext>
            </a:extLst>
          </p:cNvPr>
          <p:cNvSpPr txBox="1"/>
          <p:nvPr/>
        </p:nvSpPr>
        <p:spPr>
          <a:xfrm>
            <a:off x="5291818" y="2993555"/>
            <a:ext cx="44443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600" dirty="0">
                <a:latin typeface="Arial" panose="020B0604020202020204" pitchFamily="34" charset="0"/>
                <a:cs typeface="Arial" panose="020B0604020202020204" pitchFamily="34" charset="0"/>
              </a:rPr>
              <a:t>- HFD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5E4ACAB-8885-3949-B2CC-03DFAC543533}"/>
              </a:ext>
            </a:extLst>
          </p:cNvPr>
          <p:cNvSpPr txBox="1"/>
          <p:nvPr/>
        </p:nvSpPr>
        <p:spPr>
          <a:xfrm>
            <a:off x="5295734" y="3083812"/>
            <a:ext cx="44443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600" dirty="0">
                <a:latin typeface="Arial" panose="020B0604020202020204" pitchFamily="34" charset="0"/>
                <a:cs typeface="Arial" panose="020B0604020202020204" pitchFamily="34" charset="0"/>
              </a:rPr>
              <a:t>- HFD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D8CA528-AABD-544B-8251-FFA3AC7C66F6}"/>
              </a:ext>
            </a:extLst>
          </p:cNvPr>
          <p:cNvSpPr txBox="1"/>
          <p:nvPr/>
        </p:nvSpPr>
        <p:spPr>
          <a:xfrm>
            <a:off x="174854" y="4447144"/>
            <a:ext cx="6564955" cy="21449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CA" sz="1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Figure S4. βHet and βKO male mice are protected from high-fat diet (HFD)-induced glucose intolerance, but insulin sensitivity is only improved in βKO male mice.</a:t>
            </a:r>
            <a:r>
              <a:rPr lang="en-CA" sz="1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(A-I) WT, βHet and βKO male mice fed a HFD for 30 weeks and error bars represent SEM. (A) Fasting glycemia, (B) fasting insulinemia and (C) glucose tolerance tests (GTT) after the intraperitoneal injection of glucose (1g/kg). (D) Area under the curve (AUC) calculated from blood glucose values of the GTTs. </a:t>
            </a:r>
            <a:r>
              <a:rPr lang="en-CA" sz="1000" dirty="0">
                <a:effectLst/>
                <a:latin typeface="Arial" panose="020B0604020202020204" pitchFamily="34" charset="0"/>
                <a:ea typeface="MyriadPro"/>
              </a:rPr>
              <a:t>*</a:t>
            </a:r>
            <a:r>
              <a:rPr lang="en-CA" sz="1000" i="1" dirty="0">
                <a:effectLst/>
                <a:latin typeface="Arial" panose="020B0604020202020204" pitchFamily="34" charset="0"/>
                <a:ea typeface="MyriadPro"/>
              </a:rPr>
              <a:t>p </a:t>
            </a:r>
            <a:r>
              <a:rPr lang="en-CA" sz="1000" dirty="0">
                <a:effectLst/>
                <a:latin typeface="Arial" panose="020B0604020202020204" pitchFamily="34" charset="0"/>
                <a:ea typeface="MyriadPro"/>
              </a:rPr>
              <a:t>&lt; 0.05 and ***</a:t>
            </a:r>
            <a:r>
              <a:rPr lang="en-CA" sz="1000" i="1" dirty="0">
                <a:effectLst/>
                <a:latin typeface="Arial" panose="020B0604020202020204" pitchFamily="34" charset="0"/>
                <a:ea typeface="MyriadPro"/>
              </a:rPr>
              <a:t>p</a:t>
            </a:r>
            <a:r>
              <a:rPr lang="en-CA" sz="1000" dirty="0">
                <a:effectLst/>
                <a:latin typeface="Arial" panose="020B0604020202020204" pitchFamily="34" charset="0"/>
                <a:ea typeface="MyriadPro"/>
              </a:rPr>
              <a:t>&lt; 0.001, Student’s </a:t>
            </a:r>
            <a:r>
              <a:rPr lang="en-CA" sz="1000" i="1" dirty="0">
                <a:effectLst/>
                <a:latin typeface="Arial" panose="020B0604020202020204" pitchFamily="34" charset="0"/>
                <a:ea typeface="MyriadPro"/>
              </a:rPr>
              <a:t>t </a:t>
            </a:r>
            <a:r>
              <a:rPr lang="en-CA" sz="1000" dirty="0">
                <a:effectLst/>
                <a:latin typeface="Arial" panose="020B0604020202020204" pitchFamily="34" charset="0"/>
                <a:ea typeface="MyriadPro"/>
              </a:rPr>
              <a:t>test. </a:t>
            </a:r>
            <a:r>
              <a:rPr lang="en-CA" sz="1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(E) Plasma Insulin concentrations during the GTT.  (F) Insulin tolerance tests measuring blood glucose after the intraperitoneal injection of insulin. </a:t>
            </a:r>
            <a:r>
              <a:rPr lang="en-CA" sz="1000" dirty="0">
                <a:effectLst/>
                <a:latin typeface="Arial" panose="020B0604020202020204" pitchFamily="34" charset="0"/>
                <a:ea typeface="MyriadPro"/>
              </a:rPr>
              <a:t>*</a:t>
            </a:r>
            <a:r>
              <a:rPr lang="en-CA" sz="1000" i="1" dirty="0">
                <a:effectLst/>
                <a:latin typeface="Arial" panose="020B0604020202020204" pitchFamily="34" charset="0"/>
                <a:ea typeface="MyriadPro"/>
              </a:rPr>
              <a:t>p </a:t>
            </a:r>
            <a:r>
              <a:rPr lang="en-CA" sz="1000" dirty="0">
                <a:effectLst/>
                <a:latin typeface="Arial" panose="020B0604020202020204" pitchFamily="34" charset="0"/>
                <a:ea typeface="MyriadPro"/>
              </a:rPr>
              <a:t>&lt; 0.05, Two-way ANOVA.</a:t>
            </a:r>
            <a:r>
              <a:rPr lang="en-CA" sz="1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(G) Area over the curve (AOC) for ITTs, n = 8-29 mice per group. (H) Total liver triglycerides, n = 9 mice per group. (I) Tissue weights, including liver, muscle (soleus and gastrocnemius), as well as white adipose tissue (</a:t>
            </a:r>
            <a:r>
              <a:rPr lang="en-CA" sz="1000" dirty="0">
                <a:latin typeface="Arial" panose="020B0604020202020204" pitchFamily="34" charset="0"/>
                <a:ea typeface="Calibri" panose="020F0502020204030204" pitchFamily="34" charset="0"/>
              </a:rPr>
              <a:t>wat</a:t>
            </a:r>
            <a:r>
              <a:rPr lang="en-CA" sz="1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) depots: E-epididymal, I-inguinal, R- retroperitoneal, n=10-18 mice per group.</a:t>
            </a:r>
            <a:r>
              <a:rPr lang="en-US" sz="1000" dirty="0">
                <a:effectLst/>
              </a:rPr>
              <a:t>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484647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96D4624-BF41-4881-B03D-27FA607B29B7}"/>
              </a:ext>
            </a:extLst>
          </p:cNvPr>
          <p:cNvSpPr txBox="1"/>
          <p:nvPr/>
        </p:nvSpPr>
        <p:spPr>
          <a:xfrm>
            <a:off x="342900" y="278130"/>
            <a:ext cx="10005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b="1" dirty="0">
                <a:latin typeface="Arial" panose="020B0604020202020204" pitchFamily="34" charset="0"/>
                <a:cs typeface="Arial" panose="020B0604020202020204" pitchFamily="34" charset="0"/>
              </a:rPr>
              <a:t>Figure S5</a:t>
            </a: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466E9E2B-944F-D249-B182-F5E37EF867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373736"/>
              </p:ext>
            </p:extLst>
          </p:nvPr>
        </p:nvGraphicFramePr>
        <p:xfrm>
          <a:off x="573154" y="1212793"/>
          <a:ext cx="1890280" cy="12822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0" name="Prism 9" r:id="rId3" imgW="3938084" imgH="2671263" progId="Prism9.Document">
                  <p:embed/>
                </p:oleObj>
              </mc:Choice>
              <mc:Fallback>
                <p:oleObj name="Prism 9" r:id="rId3" imgW="3938084" imgH="2671263" progId="Prism9.Document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62B998AF-D2BB-4CCD-A1E4-B5C958A582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3154" y="1212793"/>
                        <a:ext cx="1890280" cy="12822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EA9DAB33-5B19-6D4E-BB8B-B5E72D4DBF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7877045"/>
              </p:ext>
            </p:extLst>
          </p:nvPr>
        </p:nvGraphicFramePr>
        <p:xfrm>
          <a:off x="493070" y="2845290"/>
          <a:ext cx="1846263" cy="1274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1" name="Prism 9" r:id="rId5" imgW="3846610" imgH="2652895" progId="Prism9.Document">
                  <p:embed/>
                </p:oleObj>
              </mc:Choice>
              <mc:Fallback>
                <p:oleObj name="Prism 9" r:id="rId5" imgW="3846610" imgH="2652895" progId="Prism9.Document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110D4824-44B3-42DD-9941-D5E82C8C8B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3070" y="2845290"/>
                        <a:ext cx="1846263" cy="1274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F615E6D9-B958-3B4E-B18D-79C31A3D99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4056478"/>
              </p:ext>
            </p:extLst>
          </p:nvPr>
        </p:nvGraphicFramePr>
        <p:xfrm>
          <a:off x="2603046" y="2845290"/>
          <a:ext cx="1023938" cy="140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2" name="Prism 9" r:id="rId7" imgW="2132724" imgH="2927332" progId="Prism9.Document">
                  <p:embed/>
                </p:oleObj>
              </mc:Choice>
              <mc:Fallback>
                <p:oleObj name="Prism 9" r:id="rId7" imgW="2132724" imgH="2927332" progId="Prism9.Document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387510AE-015B-43B8-8134-144347A883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03046" y="2845290"/>
                        <a:ext cx="1023938" cy="1406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12106125-DC9C-B445-9348-31EB028F90A7}"/>
              </a:ext>
            </a:extLst>
          </p:cNvPr>
          <p:cNvSpPr txBox="1"/>
          <p:nvPr/>
        </p:nvSpPr>
        <p:spPr>
          <a:xfrm>
            <a:off x="527052" y="960196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48C357D-1D97-9746-B8B3-6DBFBAE797C8}"/>
              </a:ext>
            </a:extLst>
          </p:cNvPr>
          <p:cNvSpPr txBox="1"/>
          <p:nvPr/>
        </p:nvSpPr>
        <p:spPr>
          <a:xfrm>
            <a:off x="2393651" y="960196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64E64A0-F72C-B144-98D6-B4D2C07E527F}"/>
              </a:ext>
            </a:extLst>
          </p:cNvPr>
          <p:cNvSpPr txBox="1"/>
          <p:nvPr/>
        </p:nvSpPr>
        <p:spPr>
          <a:xfrm>
            <a:off x="2402451" y="2632770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E79A661-0A86-194E-905F-37035B56D95E}"/>
              </a:ext>
            </a:extLst>
          </p:cNvPr>
          <p:cNvSpPr txBox="1"/>
          <p:nvPr/>
        </p:nvSpPr>
        <p:spPr>
          <a:xfrm>
            <a:off x="492373" y="2646384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1" name="Rectangle 86">
            <a:extLst>
              <a:ext uri="{FF2B5EF4-FFF2-40B4-BE49-F238E27FC236}">
                <a16:creationId xmlns:a16="http://schemas.microsoft.com/office/drawing/2014/main" id="{FE949A18-5E23-BF40-B3A1-DFB630337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1955" y="1390408"/>
            <a:ext cx="596736" cy="923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buSzPct val="100000"/>
              <a:tabLst>
                <a:tab pos="0" algn="l"/>
                <a:tab pos="340892" algn="l"/>
                <a:tab pos="681784" algn="l"/>
                <a:tab pos="1022678" algn="l"/>
                <a:tab pos="1363569" algn="l"/>
                <a:tab pos="1704462" algn="l"/>
                <a:tab pos="2045354" algn="l"/>
                <a:tab pos="2386246" algn="l"/>
                <a:tab pos="2727140" algn="l"/>
                <a:tab pos="3068031" algn="l"/>
                <a:tab pos="3408923" algn="l"/>
                <a:tab pos="3749815" algn="l"/>
                <a:tab pos="4090708" algn="l"/>
                <a:tab pos="4431601" algn="l"/>
                <a:tab pos="4772492" algn="l"/>
                <a:tab pos="5113387" algn="l"/>
                <a:tab pos="5454278" algn="l"/>
                <a:tab pos="5795171" algn="l"/>
                <a:tab pos="6136063" algn="l"/>
                <a:tab pos="6476956" algn="l"/>
                <a:tab pos="6817847" algn="l"/>
              </a:tabLst>
              <a:defRPr/>
            </a:pPr>
            <a:r>
              <a:rPr lang="en-US" sz="600" b="1" i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Abcb10+/- </a:t>
            </a:r>
            <a:r>
              <a:rPr lang="en-US" sz="6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HFD</a:t>
            </a:r>
            <a:endParaRPr lang="en-US" sz="600" b="1" baseline="30000" dirty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2" name="Rectangle 86">
            <a:extLst>
              <a:ext uri="{FF2B5EF4-FFF2-40B4-BE49-F238E27FC236}">
                <a16:creationId xmlns:a16="http://schemas.microsoft.com/office/drawing/2014/main" id="{EFC727FD-32B8-BB4D-8ABB-7C11D8C3D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1955" y="1259692"/>
            <a:ext cx="596736" cy="923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buSzPct val="100000"/>
              <a:tabLst>
                <a:tab pos="0" algn="l"/>
                <a:tab pos="340892" algn="l"/>
                <a:tab pos="681784" algn="l"/>
                <a:tab pos="1022678" algn="l"/>
                <a:tab pos="1363569" algn="l"/>
                <a:tab pos="1704462" algn="l"/>
                <a:tab pos="2045354" algn="l"/>
                <a:tab pos="2386246" algn="l"/>
                <a:tab pos="2727140" algn="l"/>
                <a:tab pos="3068031" algn="l"/>
                <a:tab pos="3408923" algn="l"/>
                <a:tab pos="3749815" algn="l"/>
                <a:tab pos="4090708" algn="l"/>
                <a:tab pos="4431601" algn="l"/>
                <a:tab pos="4772492" algn="l"/>
                <a:tab pos="5113387" algn="l"/>
                <a:tab pos="5454278" algn="l"/>
                <a:tab pos="5795171" algn="l"/>
                <a:tab pos="6136063" algn="l"/>
                <a:tab pos="6476956" algn="l"/>
                <a:tab pos="6817847" algn="l"/>
              </a:tabLst>
              <a:defRPr/>
            </a:pPr>
            <a:r>
              <a:rPr lang="en-US" sz="6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WT</a:t>
            </a:r>
            <a:r>
              <a:rPr lang="en-US" sz="600" b="1" i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sz="6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HFD</a:t>
            </a:r>
            <a:endParaRPr lang="en-US" sz="600" b="1" baseline="30000" dirty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295FD91-DBAC-B74E-A358-11825C3DA8A2}"/>
              </a:ext>
            </a:extLst>
          </p:cNvPr>
          <p:cNvGrpSpPr/>
          <p:nvPr/>
        </p:nvGrpSpPr>
        <p:grpSpPr>
          <a:xfrm>
            <a:off x="2463800" y="1159102"/>
            <a:ext cx="1851025" cy="1274762"/>
            <a:chOff x="2463800" y="1398588"/>
            <a:chExt cx="1851025" cy="1274762"/>
          </a:xfrm>
        </p:grpSpPr>
        <p:graphicFrame>
          <p:nvGraphicFramePr>
            <p:cNvPr id="14" name="Object 13">
              <a:extLst>
                <a:ext uri="{FF2B5EF4-FFF2-40B4-BE49-F238E27FC236}">
                  <a16:creationId xmlns:a16="http://schemas.microsoft.com/office/drawing/2014/main" id="{5D3FE33B-FA1C-6946-A4A2-3555DFCD04D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9582099"/>
                </p:ext>
              </p:extLst>
            </p:nvPr>
          </p:nvGraphicFramePr>
          <p:xfrm>
            <a:off x="2463800" y="1398588"/>
            <a:ext cx="1851025" cy="1274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93" name="Prism 9" r:id="rId9" imgW="3855613" imgH="2652895" progId="Prism9.Document">
                    <p:embed/>
                  </p:oleObj>
                </mc:Choice>
                <mc:Fallback>
                  <p:oleObj name="Prism 9" r:id="rId9" imgW="3855613" imgH="2652895" progId="Prism9.Document">
                    <p:embed/>
                    <p:pic>
                      <p:nvPicPr>
                        <p:cNvPr id="5" name="Object 4">
                          <a:extLst>
                            <a:ext uri="{FF2B5EF4-FFF2-40B4-BE49-F238E27FC236}">
                              <a16:creationId xmlns:a16="http://schemas.microsoft.com/office/drawing/2014/main" id="{3C954603-D577-4F7E-BADC-20D119E424D1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463800" y="1398588"/>
                          <a:ext cx="1851025" cy="12747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" name="Rectangle 86">
              <a:extLst>
                <a:ext uri="{FF2B5EF4-FFF2-40B4-BE49-F238E27FC236}">
                  <a16:creationId xmlns:a16="http://schemas.microsoft.com/office/drawing/2014/main" id="{77E46847-4724-AA48-925D-3DAF50E932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2471" y="2281058"/>
              <a:ext cx="596736" cy="923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>
                <a:buSzPct val="100000"/>
                <a:tabLst>
                  <a:tab pos="0" algn="l"/>
                  <a:tab pos="340892" algn="l"/>
                  <a:tab pos="681784" algn="l"/>
                  <a:tab pos="1022678" algn="l"/>
                  <a:tab pos="1363569" algn="l"/>
                  <a:tab pos="1704462" algn="l"/>
                  <a:tab pos="2045354" algn="l"/>
                  <a:tab pos="2386246" algn="l"/>
                  <a:tab pos="2727140" algn="l"/>
                  <a:tab pos="3068031" algn="l"/>
                  <a:tab pos="3408923" algn="l"/>
                  <a:tab pos="3749815" algn="l"/>
                  <a:tab pos="4090708" algn="l"/>
                  <a:tab pos="4431601" algn="l"/>
                  <a:tab pos="4772492" algn="l"/>
                  <a:tab pos="5113387" algn="l"/>
                  <a:tab pos="5454278" algn="l"/>
                  <a:tab pos="5795171" algn="l"/>
                  <a:tab pos="6136063" algn="l"/>
                  <a:tab pos="6476956" algn="l"/>
                  <a:tab pos="6817847" algn="l"/>
                </a:tabLst>
                <a:defRPr/>
              </a:pPr>
              <a:r>
                <a:rPr lang="en-US" sz="600" b="1" i="1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Abcb10+/- </a:t>
              </a:r>
              <a:r>
                <a:rPr lang="en-US" sz="600" b="1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HFD</a:t>
              </a:r>
              <a:endParaRPr lang="en-US" sz="600" b="1" baseline="30000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4" name="Rectangle 86">
              <a:extLst>
                <a:ext uri="{FF2B5EF4-FFF2-40B4-BE49-F238E27FC236}">
                  <a16:creationId xmlns:a16="http://schemas.microsoft.com/office/drawing/2014/main" id="{DAE3DBC2-E770-5D49-ABC5-2547A0F91F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7585" y="2165456"/>
              <a:ext cx="596736" cy="923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>
                <a:buSzPct val="100000"/>
                <a:tabLst>
                  <a:tab pos="0" algn="l"/>
                  <a:tab pos="340892" algn="l"/>
                  <a:tab pos="681784" algn="l"/>
                  <a:tab pos="1022678" algn="l"/>
                  <a:tab pos="1363569" algn="l"/>
                  <a:tab pos="1704462" algn="l"/>
                  <a:tab pos="2045354" algn="l"/>
                  <a:tab pos="2386246" algn="l"/>
                  <a:tab pos="2727140" algn="l"/>
                  <a:tab pos="3068031" algn="l"/>
                  <a:tab pos="3408923" algn="l"/>
                  <a:tab pos="3749815" algn="l"/>
                  <a:tab pos="4090708" algn="l"/>
                  <a:tab pos="4431601" algn="l"/>
                  <a:tab pos="4772492" algn="l"/>
                  <a:tab pos="5113387" algn="l"/>
                  <a:tab pos="5454278" algn="l"/>
                  <a:tab pos="5795171" algn="l"/>
                  <a:tab pos="6136063" algn="l"/>
                  <a:tab pos="6476956" algn="l"/>
                  <a:tab pos="6817847" algn="l"/>
                </a:tabLst>
                <a:defRPr/>
              </a:pPr>
              <a:r>
                <a:rPr lang="en-US" sz="600" b="1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WT</a:t>
              </a:r>
              <a:r>
                <a:rPr lang="en-US" sz="600" b="1" i="1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 </a:t>
              </a:r>
              <a:r>
                <a:rPr lang="en-US" sz="600" b="1" dirty="0">
                  <a:solidFill>
                    <a:srgbClr val="000000"/>
                  </a:solidFill>
                  <a:latin typeface="Arial" charset="0"/>
                  <a:ea typeface="ＭＳ Ｐゴシック" charset="0"/>
                  <a:cs typeface="Arial" charset="0"/>
                </a:rPr>
                <a:t>HFD</a:t>
              </a:r>
              <a:endParaRPr lang="en-US" sz="600" b="1" baseline="30000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25" name="Rectangle 86">
            <a:extLst>
              <a:ext uri="{FF2B5EF4-FFF2-40B4-BE49-F238E27FC236}">
                <a16:creationId xmlns:a16="http://schemas.microsoft.com/office/drawing/2014/main" id="{462585B1-2803-584A-A70B-8F1DE767E119}"/>
              </a:ext>
            </a:extLst>
          </p:cNvPr>
          <p:cNvSpPr>
            <a:spLocks noChangeArrowheads="1"/>
          </p:cNvSpPr>
          <p:nvPr/>
        </p:nvSpPr>
        <p:spPr bwMode="auto">
          <a:xfrm rot="18734256">
            <a:off x="3091524" y="4003031"/>
            <a:ext cx="418535" cy="923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buSzPct val="100000"/>
              <a:tabLst>
                <a:tab pos="0" algn="l"/>
                <a:tab pos="340892" algn="l"/>
                <a:tab pos="681784" algn="l"/>
                <a:tab pos="1022678" algn="l"/>
                <a:tab pos="1363569" algn="l"/>
                <a:tab pos="1704462" algn="l"/>
                <a:tab pos="2045354" algn="l"/>
                <a:tab pos="2386246" algn="l"/>
                <a:tab pos="2727140" algn="l"/>
                <a:tab pos="3068031" algn="l"/>
                <a:tab pos="3408923" algn="l"/>
                <a:tab pos="3749815" algn="l"/>
                <a:tab pos="4090708" algn="l"/>
                <a:tab pos="4431601" algn="l"/>
                <a:tab pos="4772492" algn="l"/>
                <a:tab pos="5113387" algn="l"/>
                <a:tab pos="5454278" algn="l"/>
                <a:tab pos="5795171" algn="l"/>
                <a:tab pos="6136063" algn="l"/>
                <a:tab pos="6476956" algn="l"/>
                <a:tab pos="6817847" algn="l"/>
              </a:tabLst>
              <a:defRPr/>
            </a:pPr>
            <a:r>
              <a:rPr lang="en-US" sz="600" b="1" i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Abcb10+/-</a:t>
            </a:r>
            <a:endParaRPr lang="en-US" sz="600" b="1" baseline="30000" dirty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FD3961C-1836-5F4E-8F11-773C117FBAC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2" t="60717" r="72573" b="23099"/>
          <a:stretch/>
        </p:blipFill>
        <p:spPr>
          <a:xfrm>
            <a:off x="908496" y="3623961"/>
            <a:ext cx="128359" cy="207597"/>
          </a:xfrm>
          <a:prstGeom prst="rect">
            <a:avLst/>
          </a:prstGeom>
        </p:spPr>
      </p:pic>
      <p:sp>
        <p:nvSpPr>
          <p:cNvPr id="28" name="Rectangle 86">
            <a:extLst>
              <a:ext uri="{FF2B5EF4-FFF2-40B4-BE49-F238E27FC236}">
                <a16:creationId xmlns:a16="http://schemas.microsoft.com/office/drawing/2014/main" id="{D490A253-002F-3842-9FA5-BA6F6B3A1D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0249" y="3731603"/>
            <a:ext cx="596736" cy="923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buSzPct val="100000"/>
              <a:tabLst>
                <a:tab pos="0" algn="l"/>
                <a:tab pos="340892" algn="l"/>
                <a:tab pos="681784" algn="l"/>
                <a:tab pos="1022678" algn="l"/>
                <a:tab pos="1363569" algn="l"/>
                <a:tab pos="1704462" algn="l"/>
                <a:tab pos="2045354" algn="l"/>
                <a:tab pos="2386246" algn="l"/>
                <a:tab pos="2727140" algn="l"/>
                <a:tab pos="3068031" algn="l"/>
                <a:tab pos="3408923" algn="l"/>
                <a:tab pos="3749815" algn="l"/>
                <a:tab pos="4090708" algn="l"/>
                <a:tab pos="4431601" algn="l"/>
                <a:tab pos="4772492" algn="l"/>
                <a:tab pos="5113387" algn="l"/>
                <a:tab pos="5454278" algn="l"/>
                <a:tab pos="5795171" algn="l"/>
                <a:tab pos="6136063" algn="l"/>
                <a:tab pos="6476956" algn="l"/>
                <a:tab pos="6817847" algn="l"/>
              </a:tabLst>
              <a:defRPr/>
            </a:pPr>
            <a:r>
              <a:rPr lang="en-US" sz="600" b="1" i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Abcb10+/- </a:t>
            </a:r>
            <a:r>
              <a:rPr lang="en-US" sz="6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HFD</a:t>
            </a:r>
            <a:endParaRPr lang="en-US" sz="600" b="1" baseline="30000" dirty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9" name="Rectangle 86">
            <a:extLst>
              <a:ext uri="{FF2B5EF4-FFF2-40B4-BE49-F238E27FC236}">
                <a16:creationId xmlns:a16="http://schemas.microsoft.com/office/drawing/2014/main" id="{0EBEFC9C-5A8E-344C-B008-1CF88933FA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363" y="3616001"/>
            <a:ext cx="596736" cy="923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buSzPct val="100000"/>
              <a:tabLst>
                <a:tab pos="0" algn="l"/>
                <a:tab pos="340892" algn="l"/>
                <a:tab pos="681784" algn="l"/>
                <a:tab pos="1022678" algn="l"/>
                <a:tab pos="1363569" algn="l"/>
                <a:tab pos="1704462" algn="l"/>
                <a:tab pos="2045354" algn="l"/>
                <a:tab pos="2386246" algn="l"/>
                <a:tab pos="2727140" algn="l"/>
                <a:tab pos="3068031" algn="l"/>
                <a:tab pos="3408923" algn="l"/>
                <a:tab pos="3749815" algn="l"/>
                <a:tab pos="4090708" algn="l"/>
                <a:tab pos="4431601" algn="l"/>
                <a:tab pos="4772492" algn="l"/>
                <a:tab pos="5113387" algn="l"/>
                <a:tab pos="5454278" algn="l"/>
                <a:tab pos="5795171" algn="l"/>
                <a:tab pos="6136063" algn="l"/>
                <a:tab pos="6476956" algn="l"/>
                <a:tab pos="6817847" algn="l"/>
              </a:tabLst>
              <a:defRPr/>
            </a:pPr>
            <a:r>
              <a:rPr lang="en-US" sz="6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WT</a:t>
            </a:r>
            <a:r>
              <a:rPr lang="en-US" sz="600" b="1" i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en-US" sz="6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rPr>
              <a:t>HFD</a:t>
            </a:r>
            <a:endParaRPr lang="en-US" sz="600" b="1" baseline="30000" dirty="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90CA121-0C5F-7149-86FD-322CE134E51A}"/>
              </a:ext>
            </a:extLst>
          </p:cNvPr>
          <p:cNvSpPr txBox="1"/>
          <p:nvPr/>
        </p:nvSpPr>
        <p:spPr>
          <a:xfrm>
            <a:off x="475902" y="4359457"/>
            <a:ext cx="4662155" cy="19141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CA" sz="1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Figure S5. Whole-body </a:t>
            </a:r>
            <a:r>
              <a:rPr lang="en-CA" sz="10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Abcb10 +/-</a:t>
            </a:r>
            <a:r>
              <a:rPr lang="en-CA" sz="1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mice showed improved glucose tolerance and GSIS after high-fat diet (HFD) feeding.</a:t>
            </a:r>
            <a:r>
              <a:rPr lang="en-CA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(A) Body weight of WT, </a:t>
            </a:r>
            <a:r>
              <a:rPr lang="en-CA" sz="1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Abcb10 +/-</a:t>
            </a:r>
            <a:r>
              <a:rPr lang="en-CA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male mice fed a HFD for 20 weeks. (B) Glucose tolerance tests (GTT) in response to the intraperitoneal injection of glucose (1g/kg). </a:t>
            </a:r>
            <a:r>
              <a:rPr lang="en-CA" sz="1000" dirty="0">
                <a:effectLst/>
                <a:latin typeface="Arial" panose="020B0604020202020204" pitchFamily="34" charset="0"/>
                <a:ea typeface="MyriadPro"/>
                <a:cs typeface="Times New Roman" panose="02020603050405020304" pitchFamily="18" charset="0"/>
              </a:rPr>
              <a:t>Two-way ANOVA, *</a:t>
            </a:r>
            <a:r>
              <a:rPr lang="en-CA" sz="1000" i="1" dirty="0">
                <a:effectLst/>
                <a:latin typeface="Arial" panose="020B0604020202020204" pitchFamily="34" charset="0"/>
                <a:ea typeface="MyriadPro"/>
                <a:cs typeface="Times New Roman" panose="02020603050405020304" pitchFamily="18" charset="0"/>
              </a:rPr>
              <a:t>P </a:t>
            </a:r>
            <a:r>
              <a:rPr lang="en-CA" sz="1000" dirty="0">
                <a:effectLst/>
                <a:latin typeface="Arial" panose="020B0604020202020204" pitchFamily="34" charset="0"/>
                <a:ea typeface="MyriadPro"/>
                <a:cs typeface="Times New Roman" panose="02020603050405020304" pitchFamily="18" charset="0"/>
              </a:rPr>
              <a:t>&lt; 0.05.</a:t>
            </a:r>
            <a:r>
              <a:rPr lang="en-CA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(C) Plasma Insulin concentrations during the GTT. </a:t>
            </a:r>
            <a:r>
              <a:rPr lang="en-CA" sz="1000" dirty="0">
                <a:effectLst/>
                <a:latin typeface="Arial" panose="020B0604020202020204" pitchFamily="34" charset="0"/>
                <a:ea typeface="MyriadPro"/>
                <a:cs typeface="Times New Roman" panose="02020603050405020304" pitchFamily="18" charset="0"/>
              </a:rPr>
              <a:t>Two-way ANOVA, **</a:t>
            </a:r>
            <a:r>
              <a:rPr lang="en-CA" sz="1000" i="1" dirty="0">
                <a:effectLst/>
                <a:latin typeface="Arial" panose="020B0604020202020204" pitchFamily="34" charset="0"/>
                <a:ea typeface="MyriadPro"/>
                <a:cs typeface="Times New Roman" panose="02020603050405020304" pitchFamily="18" charset="0"/>
              </a:rPr>
              <a:t>P </a:t>
            </a:r>
            <a:r>
              <a:rPr lang="en-CA" sz="1000" dirty="0">
                <a:effectLst/>
                <a:latin typeface="Arial" panose="020B0604020202020204" pitchFamily="34" charset="0"/>
                <a:ea typeface="MyriadPro"/>
                <a:cs typeface="Times New Roman" panose="02020603050405020304" pitchFamily="18" charset="0"/>
              </a:rPr>
              <a:t>&lt; 0.01</a:t>
            </a:r>
            <a:r>
              <a:rPr lang="en-CA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(D) The fold increase in c-peptide over fasting concentrations 15 minutes after glucose injection.</a:t>
            </a:r>
            <a:r>
              <a:rPr lang="en-CA" sz="1000" dirty="0">
                <a:effectLst/>
                <a:latin typeface="Arial" panose="020B0604020202020204" pitchFamily="34" charset="0"/>
                <a:ea typeface="MyriadPro"/>
                <a:cs typeface="Times New Roman" panose="02020603050405020304" pitchFamily="18" charset="0"/>
              </a:rPr>
              <a:t> Student’s </a:t>
            </a:r>
            <a:r>
              <a:rPr lang="en-CA" sz="1000" i="1" dirty="0">
                <a:effectLst/>
                <a:latin typeface="Arial" panose="020B0604020202020204" pitchFamily="34" charset="0"/>
                <a:ea typeface="MyriadPro"/>
                <a:cs typeface="Times New Roman" panose="02020603050405020304" pitchFamily="18" charset="0"/>
              </a:rPr>
              <a:t>t </a:t>
            </a:r>
            <a:r>
              <a:rPr lang="en-CA" sz="1000" dirty="0">
                <a:effectLst/>
                <a:latin typeface="Arial" panose="020B0604020202020204" pitchFamily="34" charset="0"/>
                <a:ea typeface="MyriadPro"/>
                <a:cs typeface="Times New Roman" panose="02020603050405020304" pitchFamily="18" charset="0"/>
              </a:rPr>
              <a:t>test, *</a:t>
            </a:r>
            <a:r>
              <a:rPr lang="en-CA" sz="1000" i="1" dirty="0">
                <a:latin typeface="Arial" panose="020B0604020202020204" pitchFamily="34" charset="0"/>
                <a:ea typeface="MyriadPro"/>
                <a:cs typeface="Times New Roman" panose="02020603050405020304" pitchFamily="18" charset="0"/>
              </a:rPr>
              <a:t>P</a:t>
            </a:r>
            <a:r>
              <a:rPr lang="en-CA" sz="1000" i="1" dirty="0">
                <a:effectLst/>
                <a:latin typeface="Arial" panose="020B0604020202020204" pitchFamily="34" charset="0"/>
                <a:ea typeface="MyriadPro"/>
                <a:cs typeface="Times New Roman" panose="02020603050405020304" pitchFamily="18" charset="0"/>
              </a:rPr>
              <a:t> </a:t>
            </a:r>
            <a:r>
              <a:rPr lang="en-CA" sz="1000" dirty="0">
                <a:effectLst/>
                <a:latin typeface="Arial" panose="020B0604020202020204" pitchFamily="34" charset="0"/>
                <a:ea typeface="MyriadPro"/>
                <a:cs typeface="Times New Roman" panose="02020603050405020304" pitchFamily="18" charset="0"/>
              </a:rPr>
              <a:t>&lt; 0.05</a:t>
            </a:r>
            <a:r>
              <a:rPr lang="en-CA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n = 7-17 mice per group.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087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4B160DB-0B9F-914D-BE97-8CDBA85D9A1A}"/>
              </a:ext>
            </a:extLst>
          </p:cNvPr>
          <p:cNvSpPr txBox="1"/>
          <p:nvPr/>
        </p:nvSpPr>
        <p:spPr>
          <a:xfrm>
            <a:off x="342900" y="278130"/>
            <a:ext cx="1858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b="1" dirty="0">
                <a:latin typeface="Arial" panose="020B0604020202020204" pitchFamily="34" charset="0"/>
                <a:cs typeface="Arial" panose="020B0604020202020204" pitchFamily="34" charset="0"/>
              </a:rPr>
              <a:t>Supplementary Table 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991CD5-C66A-7E49-9A7B-2BB4BDCE5D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740" y="782320"/>
            <a:ext cx="5054600" cy="3098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5EE4C8-EF65-1F4E-80EE-A4ED0D948680}"/>
              </a:ext>
            </a:extLst>
          </p:cNvPr>
          <p:cNvSpPr txBox="1"/>
          <p:nvPr/>
        </p:nvSpPr>
        <p:spPr>
          <a:xfrm>
            <a:off x="459740" y="4108311"/>
            <a:ext cx="5054600" cy="21449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CA" sz="1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Table S1. ABCB10 expression is higher in carriers of the T2D risk G allele in </a:t>
            </a:r>
            <a:r>
              <a:rPr lang="en-CA" sz="10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ABCB10</a:t>
            </a:r>
            <a:r>
              <a:rPr lang="en-CA" sz="1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variant rs348330. </a:t>
            </a:r>
            <a:r>
              <a:rPr lang="en-CA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Table showing the </a:t>
            </a:r>
            <a:r>
              <a:rPr lang="en-CA" sz="1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eQTL</a:t>
            </a:r>
            <a:r>
              <a:rPr lang="en-CA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analysis measuring the correlation between the content of each </a:t>
            </a:r>
            <a:r>
              <a:rPr lang="en-CA" sz="1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ABCB10</a:t>
            </a:r>
            <a:r>
              <a:rPr lang="en-CA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exon with variant rs348330 (G/A) (13 </a:t>
            </a:r>
            <a:r>
              <a:rPr lang="en-CA" sz="1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ABCB10</a:t>
            </a:r>
            <a:r>
              <a:rPr lang="en-CA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exons in total, identified in the first column). G is the major or reference (REF) allele associated with higher T2D risk, with A being the alternative allele (ALT). The slope value quantifies the correlation of rs348330 with the content of each specific </a:t>
            </a:r>
            <a:r>
              <a:rPr lang="en-CA" sz="1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ABCB10</a:t>
            </a:r>
            <a:r>
              <a:rPr lang="en-CA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exon. The negative value means that carrying G is associated with higher </a:t>
            </a:r>
            <a:r>
              <a:rPr lang="en-CA" sz="1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ABCB10</a:t>
            </a:r>
            <a:r>
              <a:rPr lang="en-CA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exon content. Nominal p values and corrected using </a:t>
            </a:r>
            <a:r>
              <a:rPr lang="fr-CA" sz="1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Benjamini</a:t>
            </a:r>
            <a:r>
              <a:rPr lang="fr-CA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fr-CA" sz="1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Hochberg</a:t>
            </a:r>
            <a:r>
              <a:rPr lang="fr-CA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(BH) </a:t>
            </a:r>
            <a:r>
              <a:rPr lang="en-CA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listed.</a:t>
            </a:r>
            <a:endParaRPr lang="en-US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7785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7CCE306994E549B8171D28752F3252" ma:contentTypeVersion="11" ma:contentTypeDescription="Crée un document." ma:contentTypeScope="" ma:versionID="8a775d378860b7a6576c72a0a3518607">
  <xsd:schema xmlns:xsd="http://www.w3.org/2001/XMLSchema" xmlns:xs="http://www.w3.org/2001/XMLSchema" xmlns:p="http://schemas.microsoft.com/office/2006/metadata/properties" xmlns:ns2="9a6200a6-98ab-464f-bdf3-c013eaaf6ed0" targetNamespace="http://schemas.microsoft.com/office/2006/metadata/properties" ma:root="true" ma:fieldsID="fcab42b1af6c596035292ac061cf7fd4" ns2:_="">
    <xsd:import namespace="9a6200a6-98ab-464f-bdf3-c013eaaf6e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6200a6-98ab-464f-bdf3-c013eaaf6e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37F806E-17E5-4315-8471-A043EE0932A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B1FE198-B25C-4D30-A7F1-8F3AF1DF70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6200a6-98ab-464f-bdf3-c013eaaf6e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F2B4929-C406-4C19-B0AF-34A5A12EFDE4}">
  <ds:schemaRefs>
    <ds:schemaRef ds:uri="http://schemas.microsoft.com/office/infopath/2007/PartnerControls"/>
    <ds:schemaRef ds:uri="http://purl.org/dc/elements/1.1/"/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9a6200a6-98ab-464f-bdf3-c013eaaf6ed0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4794</TotalTime>
  <Words>976</Words>
  <Application>Microsoft Macintosh PowerPoint</Application>
  <PresentationFormat>Letter Paper (8.5x11 in)</PresentationFormat>
  <Paragraphs>63</Paragraphs>
  <Slides>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Prism 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Shum</dc:creator>
  <cp:lastModifiedBy>Liesa-Roig, Marc</cp:lastModifiedBy>
  <cp:revision>127</cp:revision>
  <dcterms:created xsi:type="dcterms:W3CDTF">2021-02-08T20:38:03Z</dcterms:created>
  <dcterms:modified xsi:type="dcterms:W3CDTF">2021-11-05T19:45:37Z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0x0101001D7CCE306994E549B8171D28752F3252</vt:lpwstr>
  </property>
</Properties>
</file>