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720263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0"/>
  </p:normalViewPr>
  <p:slideViewPr>
    <p:cSldViewPr snapToGrid="0">
      <p:cViewPr varScale="1">
        <p:scale>
          <a:sx n="102" d="100"/>
          <a:sy n="102" d="100"/>
        </p:scale>
        <p:origin x="17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rxj443/Desktop/manuscripts/CRISPR%20Nadja/CRISPR%20GGE/data/HDR%20Total%20editin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9372703412073493E-2"/>
          <c:y val="2.5428331875182269E-2"/>
          <c:w val="0.87762729658792649"/>
          <c:h val="0.8416746864975212"/>
        </c:manualLayout>
      </c:layout>
      <c:scatterChart>
        <c:scatterStyle val="lineMarker"/>
        <c:varyColors val="0"/>
        <c:ser>
          <c:idx val="0"/>
          <c:order val="0"/>
          <c:tx>
            <c:v>HEK293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Sheet1!$E$33:$E$37</c:f>
              <c:numCache>
                <c:formatCode>General</c:formatCode>
                <c:ptCount val="5"/>
                <c:pt idx="0">
                  <c:v>1.63</c:v>
                </c:pt>
                <c:pt idx="1">
                  <c:v>1.36</c:v>
                </c:pt>
                <c:pt idx="2">
                  <c:v>1.25</c:v>
                </c:pt>
                <c:pt idx="3">
                  <c:v>1.24</c:v>
                </c:pt>
                <c:pt idx="4">
                  <c:v>1.42</c:v>
                </c:pt>
              </c:numCache>
            </c:numRef>
          </c:xVal>
          <c:yVal>
            <c:numRef>
              <c:f>Sheet1!$F$33:$F$37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3E9-734C-A727-319366B6222D}"/>
            </c:ext>
          </c:extLst>
        </c:ser>
        <c:ser>
          <c:idx val="1"/>
          <c:order val="1"/>
          <c:tx>
            <c:v>U2OS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Sheet1!$G$33:$G$37</c:f>
              <c:numCache>
                <c:formatCode>General</c:formatCode>
                <c:ptCount val="5"/>
                <c:pt idx="0">
                  <c:v>1.33</c:v>
                </c:pt>
                <c:pt idx="1">
                  <c:v>1.67</c:v>
                </c:pt>
                <c:pt idx="2">
                  <c:v>1.5</c:v>
                </c:pt>
                <c:pt idx="3">
                  <c:v>1.37</c:v>
                </c:pt>
                <c:pt idx="4">
                  <c:v>1.3</c:v>
                </c:pt>
              </c:numCache>
            </c:numRef>
          </c:xVal>
          <c:yVal>
            <c:numRef>
              <c:f>Sheet1!$H$33:$H$37</c:f>
              <c:numCache>
                <c:formatCode>General</c:formatCode>
                <c:ptCount val="5"/>
                <c:pt idx="0">
                  <c:v>1.06</c:v>
                </c:pt>
                <c:pt idx="1">
                  <c:v>1.02</c:v>
                </c:pt>
                <c:pt idx="2">
                  <c:v>1.02</c:v>
                </c:pt>
                <c:pt idx="3">
                  <c:v>1.07</c:v>
                </c:pt>
                <c:pt idx="4">
                  <c:v>1.06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3E9-734C-A727-319366B6222D}"/>
            </c:ext>
          </c:extLst>
        </c:ser>
        <c:ser>
          <c:idx val="2"/>
          <c:order val="2"/>
          <c:tx>
            <c:v>ES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Sheet1!$I$34:$I$36</c:f>
              <c:numCache>
                <c:formatCode>General</c:formatCode>
                <c:ptCount val="3"/>
                <c:pt idx="0">
                  <c:v>1.75</c:v>
                </c:pt>
                <c:pt idx="1">
                  <c:v>1.8</c:v>
                </c:pt>
                <c:pt idx="2">
                  <c:v>1.59</c:v>
                </c:pt>
              </c:numCache>
            </c:numRef>
          </c:xVal>
          <c:yVal>
            <c:numRef>
              <c:f>Sheet1!$J$34:$J$36</c:f>
              <c:numCache>
                <c:formatCode>General</c:formatCode>
                <c:ptCount val="3"/>
                <c:pt idx="0">
                  <c:v>0.97</c:v>
                </c:pt>
                <c:pt idx="1">
                  <c:v>1</c:v>
                </c:pt>
                <c:pt idx="2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3E9-734C-A727-319366B6222D}"/>
            </c:ext>
          </c:extLst>
        </c:ser>
        <c:ser>
          <c:idx val="3"/>
          <c:order val="3"/>
          <c:tx>
            <c:v>N2A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Sheet1!$K$33:$K$37</c:f>
              <c:numCache>
                <c:formatCode>General</c:formatCode>
                <c:ptCount val="5"/>
                <c:pt idx="0">
                  <c:v>0.67</c:v>
                </c:pt>
                <c:pt idx="1">
                  <c:v>1.08</c:v>
                </c:pt>
                <c:pt idx="2">
                  <c:v>0.64</c:v>
                </c:pt>
                <c:pt idx="3">
                  <c:v>1.89</c:v>
                </c:pt>
                <c:pt idx="4">
                  <c:v>0.4</c:v>
                </c:pt>
              </c:numCache>
            </c:numRef>
          </c:xVal>
          <c:yVal>
            <c:numRef>
              <c:f>Sheet1!$L$33:$L$37</c:f>
              <c:numCache>
                <c:formatCode>General</c:formatCode>
                <c:ptCount val="5"/>
                <c:pt idx="0">
                  <c:v>0.94</c:v>
                </c:pt>
                <c:pt idx="1">
                  <c:v>0.94</c:v>
                </c:pt>
                <c:pt idx="2">
                  <c:v>0.97</c:v>
                </c:pt>
                <c:pt idx="3">
                  <c:v>0.99</c:v>
                </c:pt>
                <c:pt idx="4">
                  <c:v>0.99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3E9-734C-A727-319366B622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9700368"/>
        <c:axId val="659702016"/>
      </c:scatterChart>
      <c:valAx>
        <c:axId val="6597003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K"/>
          </a:p>
        </c:txPr>
        <c:crossAx val="659702016"/>
        <c:crosses val="autoZero"/>
        <c:crossBetween val="midCat"/>
      </c:valAx>
      <c:valAx>
        <c:axId val="65970201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K"/>
          </a:p>
        </c:txPr>
        <c:crossAx val="6597003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K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9020" y="1122363"/>
            <a:ext cx="8262224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5033" y="3602038"/>
            <a:ext cx="7290197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351A-3681-2443-8016-5D32F15567B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7EE0A-5F43-A94A-A496-C0E49C4C7F94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537380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351A-3681-2443-8016-5D32F15567B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7EE0A-5F43-A94A-A496-C0E49C4C7F94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50005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6064" y="365125"/>
            <a:ext cx="2095932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8269" y="365125"/>
            <a:ext cx="6166292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351A-3681-2443-8016-5D32F15567B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7EE0A-5F43-A94A-A496-C0E49C4C7F94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359419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351A-3681-2443-8016-5D32F15567B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7EE0A-5F43-A94A-A496-C0E49C4C7F94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978972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206" y="1709740"/>
            <a:ext cx="838372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206" y="4589465"/>
            <a:ext cx="838372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351A-3681-2443-8016-5D32F15567B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7EE0A-5F43-A94A-A496-C0E49C4C7F94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324149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8268" y="1825625"/>
            <a:ext cx="4131112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0883" y="1825625"/>
            <a:ext cx="4131112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351A-3681-2443-8016-5D32F15567B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7EE0A-5F43-A94A-A496-C0E49C4C7F94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795661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534" y="365127"/>
            <a:ext cx="8383727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9535" y="1681163"/>
            <a:ext cx="411212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9535" y="2505075"/>
            <a:ext cx="4112126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0884" y="1681163"/>
            <a:ext cx="413237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0884" y="2505075"/>
            <a:ext cx="413237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351A-3681-2443-8016-5D32F15567B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7EE0A-5F43-A94A-A496-C0E49C4C7F94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832660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351A-3681-2443-8016-5D32F15567B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7EE0A-5F43-A94A-A496-C0E49C4C7F94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957567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351A-3681-2443-8016-5D32F15567B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7EE0A-5F43-A94A-A496-C0E49C4C7F94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4247784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534" y="457200"/>
            <a:ext cx="31350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2378" y="987427"/>
            <a:ext cx="49208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9534" y="2057400"/>
            <a:ext cx="31350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351A-3681-2443-8016-5D32F15567B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7EE0A-5F43-A94A-A496-C0E49C4C7F94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887098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534" y="457200"/>
            <a:ext cx="31350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32378" y="987427"/>
            <a:ext cx="492088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9534" y="2057400"/>
            <a:ext cx="31350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351A-3681-2443-8016-5D32F15567B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7EE0A-5F43-A94A-A496-C0E49C4C7F94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713970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8268" y="365127"/>
            <a:ext cx="838372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8268" y="1825625"/>
            <a:ext cx="838372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268" y="6356352"/>
            <a:ext cx="2187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5351A-3681-2443-8016-5D32F15567B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19837" y="6356352"/>
            <a:ext cx="32805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64936" y="6356352"/>
            <a:ext cx="2187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7EE0A-5F43-A94A-A496-C0E49C4C7F94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476160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73E410D-4B9E-EF84-DBC3-EA49A82786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8467265"/>
              </p:ext>
            </p:extLst>
          </p:nvPr>
        </p:nvGraphicFramePr>
        <p:xfrm>
          <a:off x="2311084" y="164404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6D30250-EF03-70E3-AE42-E030722A0AA6}"/>
              </a:ext>
            </a:extLst>
          </p:cNvPr>
          <p:cNvSpPr txBox="1"/>
          <p:nvPr/>
        </p:nvSpPr>
        <p:spPr>
          <a:xfrm>
            <a:off x="3745282" y="4387242"/>
            <a:ext cx="1908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/>
              <a:t>HDR (fold change)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1A183F-F72C-869E-D90D-5E59AB239170}"/>
              </a:ext>
            </a:extLst>
          </p:cNvPr>
          <p:cNvSpPr txBox="1"/>
          <p:nvPr/>
        </p:nvSpPr>
        <p:spPr>
          <a:xfrm rot="16200000">
            <a:off x="691350" y="2770953"/>
            <a:ext cx="2668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/>
              <a:t>Total editing (fold change)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A8EF898-5552-201A-9757-C145594EC83B}"/>
              </a:ext>
            </a:extLst>
          </p:cNvPr>
          <p:cNvSpPr/>
          <p:nvPr/>
        </p:nvSpPr>
        <p:spPr>
          <a:xfrm>
            <a:off x="7076342" y="2103545"/>
            <a:ext cx="74465" cy="7326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 b="1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8386287-7775-E3D7-8125-EBA20982412F}"/>
              </a:ext>
            </a:extLst>
          </p:cNvPr>
          <p:cNvSpPr/>
          <p:nvPr/>
        </p:nvSpPr>
        <p:spPr>
          <a:xfrm>
            <a:off x="7076341" y="2331074"/>
            <a:ext cx="74465" cy="732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 b="1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4FD2CA2-3A0A-CE0B-19DB-A24D4C0E871E}"/>
              </a:ext>
            </a:extLst>
          </p:cNvPr>
          <p:cNvSpPr/>
          <p:nvPr/>
        </p:nvSpPr>
        <p:spPr>
          <a:xfrm>
            <a:off x="7076340" y="2556736"/>
            <a:ext cx="74465" cy="7326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 b="1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09F1C27-0B0E-D85D-DE75-70AB2BB9A7A7}"/>
              </a:ext>
            </a:extLst>
          </p:cNvPr>
          <p:cNvSpPr/>
          <p:nvPr/>
        </p:nvSpPr>
        <p:spPr>
          <a:xfrm>
            <a:off x="7076340" y="2782398"/>
            <a:ext cx="74465" cy="7326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 b="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EA25D1-71A2-A5F2-6BD2-D77707BD4E38}"/>
              </a:ext>
            </a:extLst>
          </p:cNvPr>
          <p:cNvSpPr txBox="1"/>
          <p:nvPr/>
        </p:nvSpPr>
        <p:spPr>
          <a:xfrm>
            <a:off x="7150805" y="2628516"/>
            <a:ext cx="403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/>
              <a:t>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DF61D6-99B7-402B-08D3-F7A9E615377E}"/>
              </a:ext>
            </a:extLst>
          </p:cNvPr>
          <p:cNvSpPr txBox="1"/>
          <p:nvPr/>
        </p:nvSpPr>
        <p:spPr>
          <a:xfrm>
            <a:off x="7140673" y="2175325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/>
              <a:t>U2OS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2B7964-DA43-560A-E3BA-5FD1280DF2B5}"/>
              </a:ext>
            </a:extLst>
          </p:cNvPr>
          <p:cNvSpPr txBox="1"/>
          <p:nvPr/>
        </p:nvSpPr>
        <p:spPr>
          <a:xfrm>
            <a:off x="7140673" y="1951107"/>
            <a:ext cx="103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/>
              <a:t>HEK293T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6D86E6-27EB-27A6-1624-8BF9A127B554}"/>
              </a:ext>
            </a:extLst>
          </p:cNvPr>
          <p:cNvSpPr txBox="1"/>
          <p:nvPr/>
        </p:nvSpPr>
        <p:spPr>
          <a:xfrm>
            <a:off x="7150805" y="2404763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/>
              <a:t>N2A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300DD8-BD12-679A-9715-8EE20D29C5C0}"/>
              </a:ext>
            </a:extLst>
          </p:cNvPr>
          <p:cNvSpPr txBox="1"/>
          <p:nvPr/>
        </p:nvSpPr>
        <p:spPr>
          <a:xfrm>
            <a:off x="1418458" y="5021410"/>
            <a:ext cx="6533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/>
              <a:t>Average fold change HDR: 1.33 +/- 0.41 (n= 18; p= 0.00186)</a:t>
            </a:r>
          </a:p>
          <a:p>
            <a:r>
              <a:rPr lang="en-DK" dirty="0"/>
              <a:t>Average fold change Total Editing: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1.002 +/- 0.036 (n=18; p= 0.846)</a:t>
            </a:r>
            <a:r>
              <a:rPr lang="en-DK" dirty="0">
                <a:effectLst/>
              </a:rPr>
              <a:t> </a:t>
            </a:r>
            <a:r>
              <a:rPr lang="en-DK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C4F551-6C7A-5AB5-4B05-1C8F5D92C64C}"/>
              </a:ext>
            </a:extLst>
          </p:cNvPr>
          <p:cNvSpPr txBox="1"/>
          <p:nvPr/>
        </p:nvSpPr>
        <p:spPr>
          <a:xfrm>
            <a:off x="901875" y="520496"/>
            <a:ext cx="1789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2400" b="1" dirty="0"/>
              <a:t>Suppl. Fig. 6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2B1EFDD-389C-83EC-5C49-6A7B4C724B11}"/>
              </a:ext>
            </a:extLst>
          </p:cNvPr>
          <p:cNvCxnSpPr>
            <a:cxnSpLocks/>
          </p:cNvCxnSpPr>
          <p:nvPr/>
        </p:nvCxnSpPr>
        <p:spPr>
          <a:xfrm>
            <a:off x="4760189" y="1724927"/>
            <a:ext cx="0" cy="2325326"/>
          </a:xfrm>
          <a:prstGeom prst="line">
            <a:avLst/>
          </a:prstGeom>
          <a:ln w="15875">
            <a:solidFill>
              <a:schemeClr val="accent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470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55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Cord Herbert Brakebusch</dc:creator>
  <cp:lastModifiedBy>Cord Herbert Brakebusch</cp:lastModifiedBy>
  <cp:revision>5</cp:revision>
  <dcterms:created xsi:type="dcterms:W3CDTF">2022-12-04T14:20:57Z</dcterms:created>
  <dcterms:modified xsi:type="dcterms:W3CDTF">2022-12-06T11:39:57Z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a2630e2-1ac5-455e-8217-0156b1936a76_Enabled">
    <vt:lpwstr>true</vt:lpwstr>
  </property>
  <property fmtid="{D5CDD505-2E9C-101B-9397-08002B2CF9AE}" pid="3" name="MSIP_Label_6a2630e2-1ac5-455e-8217-0156b1936a76_SetDate">
    <vt:lpwstr>2022-12-04T14:56:14Z</vt:lpwstr>
  </property>
  <property fmtid="{D5CDD505-2E9C-101B-9397-08002B2CF9AE}" pid="4" name="MSIP_Label_6a2630e2-1ac5-455e-8217-0156b1936a76_Method">
    <vt:lpwstr>Standard</vt:lpwstr>
  </property>
  <property fmtid="{D5CDD505-2E9C-101B-9397-08002B2CF9AE}" pid="5" name="MSIP_Label_6a2630e2-1ac5-455e-8217-0156b1936a76_Name">
    <vt:lpwstr>Notclass</vt:lpwstr>
  </property>
  <property fmtid="{D5CDD505-2E9C-101B-9397-08002B2CF9AE}" pid="6" name="MSIP_Label_6a2630e2-1ac5-455e-8217-0156b1936a76_SiteId">
    <vt:lpwstr>a3927f91-cda1-4696-af89-8c9f1ceffa91</vt:lpwstr>
  </property>
  <property fmtid="{D5CDD505-2E9C-101B-9397-08002B2CF9AE}" pid="7" name="MSIP_Label_6a2630e2-1ac5-455e-8217-0156b1936a76_ActionId">
    <vt:lpwstr>216fffec-8a98-4590-8f97-b7b0f624fae0</vt:lpwstr>
  </property>
  <property fmtid="{D5CDD505-2E9C-101B-9397-08002B2CF9AE}" pid="8" name="MSIP_Label_6a2630e2-1ac5-455e-8217-0156b1936a76_ContentBits">
    <vt:lpwstr>0</vt:lpwstr>
  </property>
</Properties>
</file>