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263" r:id="rId3"/>
    <p:sldId id="264" r:id="rId4"/>
    <p:sldId id="265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AA9DA5-266D-4945-BE81-A7A76E029E34}" v="7" dt="2023-01-12T22:39:10.6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197"/>
  </p:normalViewPr>
  <p:slideViewPr>
    <p:cSldViewPr snapToGrid="0">
      <p:cViewPr varScale="1">
        <p:scale>
          <a:sx n="121" d="100"/>
          <a:sy n="121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ssig, Paul" userId="c8d8d701-77ad-4da2-bf8c-d243839e09d4" providerId="ADAL" clId="{B9AA9DA5-266D-4945-BE81-A7A76E029E34}"/>
    <pc:docChg chg="undo custSel addSld modSld sldOrd">
      <pc:chgData name="Schossig, Paul" userId="c8d8d701-77ad-4da2-bf8c-d243839e09d4" providerId="ADAL" clId="{B9AA9DA5-266D-4945-BE81-A7A76E029E34}" dt="2023-01-12T22:39:36.820" v="321" actId="1036"/>
      <pc:docMkLst>
        <pc:docMk/>
      </pc:docMkLst>
      <pc:sldChg chg="addSp modSp new mod ord">
        <pc:chgData name="Schossig, Paul" userId="c8d8d701-77ad-4da2-bf8c-d243839e09d4" providerId="ADAL" clId="{B9AA9DA5-266D-4945-BE81-A7A76E029E34}" dt="2023-01-12T22:39:36.820" v="321" actId="1036"/>
        <pc:sldMkLst>
          <pc:docMk/>
          <pc:sldMk cId="1295712174" sldId="266"/>
        </pc:sldMkLst>
        <pc:spChg chg="add mod">
          <ac:chgData name="Schossig, Paul" userId="c8d8d701-77ad-4da2-bf8c-d243839e09d4" providerId="ADAL" clId="{B9AA9DA5-266D-4945-BE81-A7A76E029E34}" dt="2023-01-12T22:33:08.025" v="65" actId="1076"/>
          <ac:spMkLst>
            <pc:docMk/>
            <pc:sldMk cId="1295712174" sldId="266"/>
            <ac:spMk id="4" creationId="{2F8EB72E-989C-5036-35EC-FFAC7528BD72}"/>
          </ac:spMkLst>
        </pc:spChg>
        <pc:spChg chg="add mod">
          <ac:chgData name="Schossig, Paul" userId="c8d8d701-77ad-4da2-bf8c-d243839e09d4" providerId="ADAL" clId="{B9AA9DA5-266D-4945-BE81-A7A76E029E34}" dt="2023-01-12T22:33:13.321" v="67" actId="1076"/>
          <ac:spMkLst>
            <pc:docMk/>
            <pc:sldMk cId="1295712174" sldId="266"/>
            <ac:spMk id="5" creationId="{A02720F5-BDAB-13EB-DFAE-02EB2BC1EF76}"/>
          </ac:spMkLst>
        </pc:spChg>
        <pc:spChg chg="add mod">
          <ac:chgData name="Schossig, Paul" userId="c8d8d701-77ad-4da2-bf8c-d243839e09d4" providerId="ADAL" clId="{B9AA9DA5-266D-4945-BE81-A7A76E029E34}" dt="2023-01-12T22:35:51.213" v="239" actId="123"/>
          <ac:spMkLst>
            <pc:docMk/>
            <pc:sldMk cId="1295712174" sldId="266"/>
            <ac:spMk id="6" creationId="{36D4568E-0B6F-2492-56F8-43848BAF23A9}"/>
          </ac:spMkLst>
        </pc:spChg>
        <pc:spChg chg="add mod">
          <ac:chgData name="Schossig, Paul" userId="c8d8d701-77ad-4da2-bf8c-d243839e09d4" providerId="ADAL" clId="{B9AA9DA5-266D-4945-BE81-A7A76E029E34}" dt="2023-01-12T22:37:24.345" v="302" actId="20577"/>
          <ac:spMkLst>
            <pc:docMk/>
            <pc:sldMk cId="1295712174" sldId="266"/>
            <ac:spMk id="7" creationId="{747DB2E9-92E9-4DA6-A37C-53069DD77B80}"/>
          </ac:spMkLst>
        </pc:spChg>
        <pc:spChg chg="add mod">
          <ac:chgData name="Schossig, Paul" userId="c8d8d701-77ad-4da2-bf8c-d243839e09d4" providerId="ADAL" clId="{B9AA9DA5-266D-4945-BE81-A7A76E029E34}" dt="2023-01-12T22:39:36.820" v="321" actId="1036"/>
          <ac:spMkLst>
            <pc:docMk/>
            <pc:sldMk cId="1295712174" sldId="266"/>
            <ac:spMk id="8" creationId="{FED7AA1A-93FB-8333-D95C-F9E8C339E052}"/>
          </ac:spMkLst>
        </pc:spChg>
        <pc:picChg chg="add mod modCrop">
          <ac:chgData name="Schossig, Paul" userId="c8d8d701-77ad-4da2-bf8c-d243839e09d4" providerId="ADAL" clId="{B9AA9DA5-266D-4945-BE81-A7A76E029E34}" dt="2023-01-12T22:39:21.533" v="317" actId="1076"/>
          <ac:picMkLst>
            <pc:docMk/>
            <pc:sldMk cId="1295712174" sldId="266"/>
            <ac:picMk id="2" creationId="{7815E561-827F-A0DA-F3C1-21E99EA483AC}"/>
          </ac:picMkLst>
        </pc:picChg>
        <pc:picChg chg="add mod modCrop">
          <ac:chgData name="Schossig, Paul" userId="c8d8d701-77ad-4da2-bf8c-d243839e09d4" providerId="ADAL" clId="{B9AA9DA5-266D-4945-BE81-A7A76E029E34}" dt="2023-01-12T22:31:37.833" v="44" actId="1076"/>
          <ac:picMkLst>
            <pc:docMk/>
            <pc:sldMk cId="1295712174" sldId="266"/>
            <ac:picMk id="3" creationId="{D9FEC57C-493A-458D-01E0-3100D20F8F34}"/>
          </ac:picMkLst>
        </pc:picChg>
      </pc:sldChg>
    </pc:docChg>
  </pc:docChgLst>
  <pc:docChgLst>
    <pc:chgData name="Schossig, Paul" userId="c8d8d701-77ad-4da2-bf8c-d243839e09d4" providerId="ADAL" clId="{A11FEEF7-1D97-EF44-9818-6E7D9BEAB5C4}"/>
    <pc:docChg chg="custSel addSld modSld">
      <pc:chgData name="Schossig, Paul" userId="c8d8d701-77ad-4da2-bf8c-d243839e09d4" providerId="ADAL" clId="{A11FEEF7-1D97-EF44-9818-6E7D9BEAB5C4}" dt="2022-12-16T13:34:20.973" v="38" actId="20577"/>
      <pc:docMkLst>
        <pc:docMk/>
      </pc:docMkLst>
      <pc:sldChg chg="addSp delSp modSp new mod">
        <pc:chgData name="Schossig, Paul" userId="c8d8d701-77ad-4da2-bf8c-d243839e09d4" providerId="ADAL" clId="{A11FEEF7-1D97-EF44-9818-6E7D9BEAB5C4}" dt="2022-12-16T13:34:20.973" v="38" actId="20577"/>
        <pc:sldMkLst>
          <pc:docMk/>
          <pc:sldMk cId="2069226880" sldId="265"/>
        </pc:sldMkLst>
        <pc:spChg chg="add mod">
          <ac:chgData name="Schossig, Paul" userId="c8d8d701-77ad-4da2-bf8c-d243839e09d4" providerId="ADAL" clId="{A11FEEF7-1D97-EF44-9818-6E7D9BEAB5C4}" dt="2022-12-16T13:34:20.973" v="38" actId="20577"/>
          <ac:spMkLst>
            <pc:docMk/>
            <pc:sldMk cId="2069226880" sldId="265"/>
            <ac:spMk id="6" creationId="{453F3223-FA14-385C-E9B3-9B5EE602FA16}"/>
          </ac:spMkLst>
        </pc:spChg>
        <pc:picChg chg="add mod">
          <ac:chgData name="Schossig, Paul" userId="c8d8d701-77ad-4da2-bf8c-d243839e09d4" providerId="ADAL" clId="{A11FEEF7-1D97-EF44-9818-6E7D9BEAB5C4}" dt="2022-12-16T13:33:10.447" v="3" actId="1076"/>
          <ac:picMkLst>
            <pc:docMk/>
            <pc:sldMk cId="2069226880" sldId="265"/>
            <ac:picMk id="2" creationId="{C0277FBB-098A-8EA4-33E1-872B8866A030}"/>
          </ac:picMkLst>
        </pc:picChg>
        <pc:picChg chg="add del mod">
          <ac:chgData name="Schossig, Paul" userId="c8d8d701-77ad-4da2-bf8c-d243839e09d4" providerId="ADAL" clId="{A11FEEF7-1D97-EF44-9818-6E7D9BEAB5C4}" dt="2022-12-16T13:33:37.974" v="9" actId="478"/>
          <ac:picMkLst>
            <pc:docMk/>
            <pc:sldMk cId="2069226880" sldId="265"/>
            <ac:picMk id="3" creationId="{29A2CFD7-BE11-11BB-9114-F19462493D5E}"/>
          </ac:picMkLst>
        </pc:picChg>
        <pc:picChg chg="add del">
          <ac:chgData name="Schossig, Paul" userId="c8d8d701-77ad-4da2-bf8c-d243839e09d4" providerId="ADAL" clId="{A11FEEF7-1D97-EF44-9818-6E7D9BEAB5C4}" dt="2022-12-16T13:33:45.575" v="13" actId="478"/>
          <ac:picMkLst>
            <pc:docMk/>
            <pc:sldMk cId="2069226880" sldId="265"/>
            <ac:picMk id="4" creationId="{407A7435-60D7-F700-0FCC-FC6C33738C8B}"/>
          </ac:picMkLst>
        </pc:picChg>
        <pc:picChg chg="add mod">
          <ac:chgData name="Schossig, Paul" userId="c8d8d701-77ad-4da2-bf8c-d243839e09d4" providerId="ADAL" clId="{A11FEEF7-1D97-EF44-9818-6E7D9BEAB5C4}" dt="2022-12-16T13:33:49.520" v="15" actId="1076"/>
          <ac:picMkLst>
            <pc:docMk/>
            <pc:sldMk cId="2069226880" sldId="265"/>
            <ac:picMk id="5" creationId="{F10A556B-295F-CD1F-4CA6-7445CDF384B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A3E5F6-2B38-46AF-EFD0-B6102A03DA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D51B2AD-BC77-E52A-92B0-49BEEB3E92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1EDA58-523C-B035-DB7D-2F40B0E2A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3314-887F-8C4C-B657-3DE1523F9973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00DEA0-8468-1DF6-5DBD-8A3661750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C104A9-A33F-C951-024A-45314C5F9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644A-C506-B949-B1A1-A77A8D548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2957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9B26F7-0946-8E02-047F-19242582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6DC7C07-FDB4-DFB8-F816-0B94D60DF6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92582C-88F3-19C5-E364-34DCDA573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3314-887F-8C4C-B657-3DE1523F9973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93A36B-E41F-CB72-8F07-BA77ED937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43DBD57-07D1-BB45-0E71-FEA158DD9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644A-C506-B949-B1A1-A77A8D548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43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6FC0A70-7AE2-D26F-0107-AEB2DC91B2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30B21F6-111B-A4F8-CC2F-BD3E0C905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5166FA-0652-3652-C2F9-68D09708D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3314-887F-8C4C-B657-3DE1523F9973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200E5C-C7EB-B288-E580-3295FC9EC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27398D-A7F6-4ABF-D3D9-16BE35C31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644A-C506-B949-B1A1-A77A8D548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274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1606F-B8C3-4344-25C7-27532E059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0E9810-54C6-1397-F343-C28281E21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8E33D1-C15D-01C9-A6EC-742D88337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3314-887F-8C4C-B657-3DE1523F9973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BBB4C4-73AE-CD42-6D42-41E7F822D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40BDB8-E8C8-DAE9-61DE-CF8D3EC05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644A-C506-B949-B1A1-A77A8D548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76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1649B5-3519-FBC5-C10A-1352E1C3B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67AB44-5466-8189-92E2-0DAD52DC0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3D5647-C531-CEBC-EEC2-6E5E6A159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3314-887F-8C4C-B657-3DE1523F9973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4FB042-B910-5674-44F7-7EFDA4FE1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410711-55F9-8ABB-69C1-267BD0A65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644A-C506-B949-B1A1-A77A8D548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7050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36FA08-9A54-36F2-8499-B534FBD67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66266E-F5B2-4D2A-2C65-D6FDE84353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9783ADC-6492-686C-6989-E313394836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56A7283-3168-AB1C-38E3-D8A740C39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3314-887F-8C4C-B657-3DE1523F9973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6D9B655-AC0A-33BC-D3F6-35A6379B5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5CD5D43-E222-2B91-B7AA-822886DC6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644A-C506-B949-B1A1-A77A8D548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0777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5A9FAE-E15F-3EAD-645B-A08AA0345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669F66D-08F0-CD49-8A90-332CFCDDE7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0C2C42C-E63A-DCA2-F253-D2F4E9AF7A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BB22294-FB3A-2FCC-889C-DD49794BB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CB37AEE-196D-6F51-6229-B00B39FDEA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1B4B3F4-49E0-D0BE-8B8B-423049CE6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3314-887F-8C4C-B657-3DE1523F9973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F99A1CF-03EC-99F9-1AFF-F2351F6A0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78FF0ED-B2F0-65D6-1977-8E65B5F7D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644A-C506-B949-B1A1-A77A8D548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89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CD3FD4-043B-2E22-731D-C8CC7B508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145456-EB19-B842-A7A4-DE484B982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3314-887F-8C4C-B657-3DE1523F9973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835FCDB-5473-2266-2B23-C25B9D784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7899F6E-53C1-6167-D12E-99717C36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644A-C506-B949-B1A1-A77A8D548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175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0D759FA-7FB1-33C5-0D5F-7451F5E96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3314-887F-8C4C-B657-3DE1523F9973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246E62-671D-1635-0357-DF056CE51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1190A04-2B4B-D9E1-297A-DD43946D5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644A-C506-B949-B1A1-A77A8D548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192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AAA68D-36F0-DF87-C141-81AF190D3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709899-E85A-2AA2-D8AA-0CAD6F092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D8A0778-5179-ED75-BAF6-1BE85FB398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A46169-91EE-EA04-CE00-6EB675B57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3314-887F-8C4C-B657-3DE1523F9973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337D0B8-A3AC-7962-BBAB-EA11908F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61C4461-48D7-4CBB-D3E4-359AA31B0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644A-C506-B949-B1A1-A77A8D548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199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53730C-312E-4113-0A15-338AD63A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85817BD-96D9-0716-9F48-92F3B0786B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D408B-74D3-6366-B818-7D6D02D56B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70600E-11AD-A7D4-C0A9-ED3404D46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3314-887F-8C4C-B657-3DE1523F9973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074F2F-7863-46E0-160C-A3643E79E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57CC5AC-C9AE-6F3E-537B-403B50330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644A-C506-B949-B1A1-A77A8D548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3502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4410D3-EBF9-26FF-038E-2553E45E1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C85464D-FB27-4880-357D-FF6DD61DFC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3AA72A-0C00-5ECA-C5F3-CBA1A72AEE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53314-887F-8C4C-B657-3DE1523F9973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AB72181-1246-C351-86E3-CFB047ABA1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E83709-D9EE-B8D1-DE9F-0394FA38C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C644A-C506-B949-B1A1-A77A8D548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7309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7815E561-827F-A0DA-F3C1-21E99EA483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2" t="10001" r="29854" b="59583"/>
          <a:stretch/>
        </p:blipFill>
        <p:spPr>
          <a:xfrm>
            <a:off x="481012" y="1522124"/>
            <a:ext cx="5172075" cy="381375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9FEC57C-493A-458D-01E0-3100D20F8F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52" t="8125" r="30148" b="59375"/>
          <a:stretch/>
        </p:blipFill>
        <p:spPr>
          <a:xfrm>
            <a:off x="6538915" y="1155336"/>
            <a:ext cx="5172075" cy="418054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F8EB72E-989C-5036-35EC-FFAC7528BD72}"/>
              </a:ext>
            </a:extLst>
          </p:cNvPr>
          <p:cNvSpPr txBox="1"/>
          <p:nvPr/>
        </p:nvSpPr>
        <p:spPr>
          <a:xfrm>
            <a:off x="4198226" y="2371397"/>
            <a:ext cx="1585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p = 0.911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02720F5-BDAB-13EB-DFAE-02EB2BC1EF76}"/>
              </a:ext>
            </a:extLst>
          </p:cNvPr>
          <p:cNvSpPr txBox="1"/>
          <p:nvPr/>
        </p:nvSpPr>
        <p:spPr>
          <a:xfrm>
            <a:off x="10125075" y="2371396"/>
            <a:ext cx="1585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p = 0.911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6D4568E-0B6F-2492-56F8-43848BAF23A9}"/>
              </a:ext>
            </a:extLst>
          </p:cNvPr>
          <p:cNvSpPr txBox="1"/>
          <p:nvPr/>
        </p:nvSpPr>
        <p:spPr>
          <a:xfrm>
            <a:off x="475431" y="5335876"/>
            <a:ext cx="5308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Difference in Progression free survival in relation to staining intensity of KIF20A - </a:t>
            </a:r>
            <a:r>
              <a:rPr lang="de-DE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blue</a:t>
            </a:r>
            <a:r>
              <a:rPr lang="de-DE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KIF20A </a:t>
            </a:r>
            <a:r>
              <a:rPr lang="de-DE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de-DE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(negative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weak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staining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green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KIF20A high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(moderate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staining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47DB2E9-92E9-4DA6-A37C-53069DD77B80}"/>
              </a:ext>
            </a:extLst>
          </p:cNvPr>
          <p:cNvSpPr txBox="1"/>
          <p:nvPr/>
        </p:nvSpPr>
        <p:spPr>
          <a:xfrm>
            <a:off x="6402280" y="5335875"/>
            <a:ext cx="530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Difference in Progression free survival in relation to Q-Score of KIF20A – blue  KIF20A Q-Score &lt; 150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green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KIF20A Q-Score ≥ 150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ED7AA1A-93FB-8333-D95C-F9E8C339E052}"/>
              </a:ext>
            </a:extLst>
          </p:cNvPr>
          <p:cNvSpPr txBox="1"/>
          <p:nvPr/>
        </p:nvSpPr>
        <p:spPr>
          <a:xfrm>
            <a:off x="11182350" y="1704798"/>
            <a:ext cx="1585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≥</a:t>
            </a:r>
          </a:p>
        </p:txBody>
      </p:sp>
    </p:spTree>
    <p:extLst>
      <p:ext uri="{BB962C8B-B14F-4D97-AF65-F5344CB8AC3E}">
        <p14:creationId xmlns:p14="http://schemas.microsoft.com/office/powerpoint/2010/main" val="1295712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73DCA1C-9C0D-55D7-0880-68EBA6756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0339" y="0"/>
            <a:ext cx="4431323" cy="443132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D9B2F8D-A5A6-84B1-B9E4-BC73A5D14D05}"/>
              </a:ext>
            </a:extLst>
          </p:cNvPr>
          <p:cNvSpPr txBox="1"/>
          <p:nvPr/>
        </p:nvSpPr>
        <p:spPr>
          <a:xfrm>
            <a:off x="4001047" y="4538619"/>
            <a:ext cx="4120165" cy="83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69" dirty="0"/>
              <a:t>Kaplan-Meier </a:t>
            </a:r>
            <a:r>
              <a:rPr lang="de-DE" sz="969" dirty="0" err="1"/>
              <a:t>for</a:t>
            </a:r>
            <a:r>
              <a:rPr lang="de-DE" sz="969" dirty="0"/>
              <a:t> OS in </a:t>
            </a:r>
            <a:r>
              <a:rPr lang="de-DE" sz="969" dirty="0" err="1"/>
              <a:t>Ovarian</a:t>
            </a:r>
            <a:r>
              <a:rPr lang="de-DE" sz="969" dirty="0"/>
              <a:t> Cancer in </a:t>
            </a:r>
            <a:r>
              <a:rPr lang="de-DE" sz="969" dirty="0" err="1"/>
              <a:t>regard</a:t>
            </a:r>
            <a:r>
              <a:rPr lang="de-DE" sz="969" dirty="0"/>
              <a:t> </a:t>
            </a:r>
            <a:r>
              <a:rPr lang="de-DE" sz="969" dirty="0" err="1"/>
              <a:t>to</a:t>
            </a:r>
            <a:r>
              <a:rPr lang="de-DE" sz="969" dirty="0"/>
              <a:t> KIF20A </a:t>
            </a:r>
            <a:r>
              <a:rPr lang="de-DE" sz="969" dirty="0" err="1"/>
              <a:t>expression</a:t>
            </a:r>
            <a:r>
              <a:rPr lang="de-DE" sz="969" dirty="0"/>
              <a:t> (</a:t>
            </a:r>
            <a:r>
              <a:rPr lang="de-DE" sz="969" dirty="0" err="1"/>
              <a:t>n</a:t>
            </a:r>
            <a:r>
              <a:rPr lang="de-DE" sz="969" dirty="0"/>
              <a:t>=1074)</a:t>
            </a:r>
          </a:p>
          <a:p>
            <a:r>
              <a:rPr lang="de-DE" sz="969" dirty="0"/>
              <a:t>EOCs in FIGO Stages II – IV</a:t>
            </a:r>
          </a:p>
          <a:p>
            <a:r>
              <a:rPr lang="de-DE" sz="969" dirty="0"/>
              <a:t>optimal and suboptimal </a:t>
            </a:r>
            <a:r>
              <a:rPr lang="de-DE" sz="969" dirty="0" err="1"/>
              <a:t>debulking</a:t>
            </a:r>
            <a:r>
              <a:rPr lang="de-DE" sz="969" dirty="0"/>
              <a:t> </a:t>
            </a:r>
            <a:r>
              <a:rPr lang="de-DE" sz="969" dirty="0" err="1"/>
              <a:t>surgery</a:t>
            </a:r>
            <a:endParaRPr lang="de-DE" sz="969" dirty="0"/>
          </a:p>
          <a:p>
            <a:r>
              <a:rPr lang="de-DE" sz="969" dirty="0" err="1"/>
              <a:t>data</a:t>
            </a:r>
            <a:r>
              <a:rPr lang="de-DE" sz="969" dirty="0"/>
              <a:t> </a:t>
            </a:r>
            <a:r>
              <a:rPr lang="de-DE" sz="969" dirty="0" err="1"/>
              <a:t>from</a:t>
            </a:r>
            <a:r>
              <a:rPr lang="de-DE" sz="969" dirty="0"/>
              <a:t> </a:t>
            </a:r>
            <a:r>
              <a:rPr lang="de-DE" sz="969" dirty="0" err="1"/>
              <a:t>kmplot.com</a:t>
            </a:r>
            <a:r>
              <a:rPr lang="de-DE" sz="969" dirty="0"/>
              <a:t>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4699D1B-FC70-2939-DB24-37DB6699A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5489" y="5372336"/>
            <a:ext cx="4747846" cy="57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204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ECADA5CD-3B39-97EC-3CEA-6BE3F077C2C5}"/>
              </a:ext>
            </a:extLst>
          </p:cNvPr>
          <p:cNvSpPr txBox="1"/>
          <p:nvPr/>
        </p:nvSpPr>
        <p:spPr>
          <a:xfrm>
            <a:off x="4097613" y="4538619"/>
            <a:ext cx="4023598" cy="83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69" dirty="0"/>
              <a:t>Kaplan-Meier </a:t>
            </a:r>
            <a:r>
              <a:rPr lang="de-DE" sz="969" dirty="0" err="1"/>
              <a:t>for</a:t>
            </a:r>
            <a:r>
              <a:rPr lang="de-DE" sz="969" dirty="0"/>
              <a:t> OS in </a:t>
            </a:r>
            <a:r>
              <a:rPr lang="de-DE" sz="969" dirty="0" err="1"/>
              <a:t>Ovarian</a:t>
            </a:r>
            <a:r>
              <a:rPr lang="de-DE" sz="969" dirty="0"/>
              <a:t> Cancer in </a:t>
            </a:r>
            <a:r>
              <a:rPr lang="de-DE" sz="969" dirty="0" err="1"/>
              <a:t>regard</a:t>
            </a:r>
            <a:r>
              <a:rPr lang="de-DE" sz="969" dirty="0"/>
              <a:t> </a:t>
            </a:r>
            <a:r>
              <a:rPr lang="de-DE" sz="969" dirty="0" err="1"/>
              <a:t>to</a:t>
            </a:r>
            <a:r>
              <a:rPr lang="de-DE" sz="969" dirty="0"/>
              <a:t> KIF20A </a:t>
            </a:r>
            <a:r>
              <a:rPr lang="de-DE" sz="969" dirty="0" err="1"/>
              <a:t>expression</a:t>
            </a:r>
            <a:r>
              <a:rPr lang="de-DE" sz="969" dirty="0"/>
              <a:t> (</a:t>
            </a:r>
            <a:r>
              <a:rPr lang="de-DE" sz="969" dirty="0" err="1"/>
              <a:t>n</a:t>
            </a:r>
            <a:r>
              <a:rPr lang="de-DE" sz="969" dirty="0"/>
              <a:t>=349)</a:t>
            </a:r>
          </a:p>
          <a:p>
            <a:r>
              <a:rPr lang="de-DE" sz="969" dirty="0"/>
              <a:t>EOCs in FIGO Stages II – IV</a:t>
            </a:r>
          </a:p>
          <a:p>
            <a:r>
              <a:rPr lang="de-DE" sz="969" dirty="0"/>
              <a:t>suboptimal </a:t>
            </a:r>
            <a:r>
              <a:rPr lang="de-DE" sz="969" dirty="0" err="1"/>
              <a:t>debulking</a:t>
            </a:r>
            <a:r>
              <a:rPr lang="de-DE" sz="969" dirty="0"/>
              <a:t> </a:t>
            </a:r>
            <a:r>
              <a:rPr lang="de-DE" sz="969" dirty="0" err="1"/>
              <a:t>surgery</a:t>
            </a:r>
            <a:endParaRPr lang="de-DE" sz="969" dirty="0"/>
          </a:p>
          <a:p>
            <a:r>
              <a:rPr lang="de-DE" sz="969" dirty="0" err="1"/>
              <a:t>data</a:t>
            </a:r>
            <a:r>
              <a:rPr lang="de-DE" sz="969" dirty="0"/>
              <a:t> </a:t>
            </a:r>
            <a:r>
              <a:rPr lang="de-DE" sz="969" dirty="0" err="1"/>
              <a:t>from</a:t>
            </a:r>
            <a:r>
              <a:rPr lang="de-DE" sz="969" dirty="0"/>
              <a:t> </a:t>
            </a:r>
            <a:r>
              <a:rPr lang="de-DE" sz="969" dirty="0" err="1"/>
              <a:t>kmplot.com</a:t>
            </a:r>
            <a:r>
              <a:rPr lang="de-DE" sz="969" dirty="0"/>
              <a:t>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A3554C3-E19B-E88D-13B9-F14D0773F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751" y="0"/>
            <a:ext cx="4431323" cy="443132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B2AF8FE-ADF4-42CC-A1FD-FED5CED55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2077" y="5401865"/>
            <a:ext cx="4747846" cy="86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209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0277FBB-098A-8EA4-33E1-872B8866A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5719" y="171451"/>
            <a:ext cx="4500562" cy="450056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10A556B-295F-CD1F-4CA6-7445CDF38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4487" y="5672136"/>
            <a:ext cx="6423025" cy="85566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53F3223-FA14-385C-E9B3-9B5EE602FA16}"/>
              </a:ext>
            </a:extLst>
          </p:cNvPr>
          <p:cNvSpPr txBox="1"/>
          <p:nvPr/>
        </p:nvSpPr>
        <p:spPr>
          <a:xfrm>
            <a:off x="4084200" y="4753049"/>
            <a:ext cx="4023598" cy="83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69" dirty="0"/>
              <a:t>Kaplan-Meier </a:t>
            </a:r>
            <a:r>
              <a:rPr lang="de-DE" sz="969" dirty="0" err="1"/>
              <a:t>for</a:t>
            </a:r>
            <a:r>
              <a:rPr lang="de-DE" sz="969" dirty="0"/>
              <a:t> PFS in </a:t>
            </a:r>
            <a:r>
              <a:rPr lang="de-DE" sz="969" dirty="0" err="1"/>
              <a:t>Ovarian</a:t>
            </a:r>
            <a:r>
              <a:rPr lang="de-DE" sz="969" dirty="0"/>
              <a:t> Cancer in </a:t>
            </a:r>
            <a:r>
              <a:rPr lang="de-DE" sz="969" dirty="0" err="1"/>
              <a:t>regard</a:t>
            </a:r>
            <a:r>
              <a:rPr lang="de-DE" sz="969" dirty="0"/>
              <a:t> </a:t>
            </a:r>
            <a:r>
              <a:rPr lang="de-DE" sz="969" dirty="0" err="1"/>
              <a:t>to</a:t>
            </a:r>
            <a:r>
              <a:rPr lang="de-DE" sz="969" dirty="0"/>
              <a:t> LY6K </a:t>
            </a:r>
            <a:r>
              <a:rPr lang="de-DE" sz="969" dirty="0" err="1"/>
              <a:t>expression</a:t>
            </a:r>
            <a:r>
              <a:rPr lang="de-DE" sz="969" dirty="0"/>
              <a:t> (</a:t>
            </a:r>
            <a:r>
              <a:rPr lang="de-DE" sz="969" dirty="0" err="1"/>
              <a:t>n</a:t>
            </a:r>
            <a:r>
              <a:rPr lang="de-DE" sz="969" dirty="0"/>
              <a:t>=177)</a:t>
            </a:r>
          </a:p>
          <a:p>
            <a:r>
              <a:rPr lang="de-DE" sz="969" dirty="0"/>
              <a:t>EOCs in FIGO Stages II – IV</a:t>
            </a:r>
          </a:p>
          <a:p>
            <a:r>
              <a:rPr lang="de-DE" sz="969" dirty="0"/>
              <a:t>optimal </a:t>
            </a:r>
            <a:r>
              <a:rPr lang="de-DE" sz="969" dirty="0" err="1"/>
              <a:t>debulking</a:t>
            </a:r>
            <a:r>
              <a:rPr lang="de-DE" sz="969" dirty="0"/>
              <a:t> </a:t>
            </a:r>
            <a:r>
              <a:rPr lang="de-DE" sz="969" dirty="0" err="1"/>
              <a:t>surgery</a:t>
            </a:r>
            <a:endParaRPr lang="de-DE" sz="969" dirty="0"/>
          </a:p>
          <a:p>
            <a:r>
              <a:rPr lang="de-DE" sz="969" dirty="0" err="1"/>
              <a:t>data</a:t>
            </a:r>
            <a:r>
              <a:rPr lang="de-DE" sz="969" dirty="0"/>
              <a:t> </a:t>
            </a:r>
            <a:r>
              <a:rPr lang="de-DE" sz="969" dirty="0" err="1"/>
              <a:t>from</a:t>
            </a:r>
            <a:r>
              <a:rPr lang="de-DE" sz="969" dirty="0"/>
              <a:t> </a:t>
            </a:r>
            <a:r>
              <a:rPr lang="de-DE" sz="969" dirty="0" err="1"/>
              <a:t>kmplot.com</a:t>
            </a:r>
            <a:r>
              <a:rPr lang="de-DE" sz="969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9226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 2013–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Macintosh PowerPoint</Application>
  <PresentationFormat>Breitbild</PresentationFormat>
  <Paragraphs>17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Office-Design 2013–2022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Schossig, Paul</dc:creator>
  <cp:lastModifiedBy>Schossig, Paul</cp:lastModifiedBy>
  <cp:revision>1</cp:revision>
  <dcterms:created xsi:type="dcterms:W3CDTF">2022-12-16T13:29:48Z</dcterms:created>
  <dcterms:modified xsi:type="dcterms:W3CDTF">2023-01-12T22:39:41Z</dcterms:modified>
</cp:coreProperties>
</file>