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1720" r:id="rId2"/>
    <p:sldId id="1623" r:id="rId3"/>
  </p:sldIdLst>
  <p:sldSz cx="12192000" cy="6858000"/>
  <p:notesSz cx="6810375" cy="99425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66"/>
    <a:srgbClr val="800080"/>
    <a:srgbClr val="FF66FF"/>
    <a:srgbClr val="660066"/>
    <a:srgbClr val="9900FF"/>
    <a:srgbClr val="CCFFFF"/>
    <a:srgbClr val="99CCFF"/>
    <a:srgbClr val="3366FF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68" autoAdjust="0"/>
    <p:restoredTop sz="78988" autoAdjust="0"/>
  </p:normalViewPr>
  <p:slideViewPr>
    <p:cSldViewPr snapToGrid="0">
      <p:cViewPr varScale="1">
        <p:scale>
          <a:sx n="77" d="100"/>
          <a:sy n="77" d="100"/>
        </p:scale>
        <p:origin x="91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7636" y="0"/>
            <a:ext cx="2951163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ACE7B2-546C-4EA9-AEC9-50938A2955BA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582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4835"/>
            <a:ext cx="544830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163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7636" y="9443662"/>
            <a:ext cx="2951163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7DF11E-C744-4AC6-8CF4-150517322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27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b="1" dirty="0">
                <a:solidFill>
                  <a:srgbClr val="0E101A"/>
                </a:solidFill>
                <a:effectLst/>
              </a:rPr>
              <a:t>Supplemental Figure 1: The gating strategy of flow cytometry in the study.</a:t>
            </a:r>
          </a:p>
          <a:p>
            <a:r>
              <a:rPr kumimoji="1" lang="en-US" altLang="ja-JP" b="0" dirty="0">
                <a:solidFill>
                  <a:srgbClr val="0E101A"/>
                </a:solidFill>
                <a:effectLst/>
              </a:rPr>
              <a:t>(A) After extracting singlets and lymphocytes by forward and side scatter plots, dead cells and CD45-negative cells were excluded.</a:t>
            </a:r>
            <a:r>
              <a:rPr kumimoji="1" lang="ja-JP" altLang="en-US" b="0" dirty="0">
                <a:solidFill>
                  <a:srgbClr val="0E101A"/>
                </a:solidFill>
                <a:effectLst/>
              </a:rPr>
              <a:t> </a:t>
            </a:r>
            <a:r>
              <a:rPr kumimoji="1" lang="en-US" altLang="ja-JP" b="0" dirty="0">
                <a:solidFill>
                  <a:srgbClr val="0E101A"/>
                </a:solidFill>
                <a:effectLst/>
              </a:rPr>
              <a:t>NK cells were defined as CD3-/CD56dim+bright subsets, and NKT cells were defined as CD3+/CD56+ subsets. CD16/CD35/CD88/CD69/CD83/CD57/NKG2C/HLA-DR-positive cell were analyzed.</a:t>
            </a:r>
          </a:p>
          <a:p>
            <a:r>
              <a:rPr kumimoji="1" lang="en-US" altLang="ja-JP" b="0" dirty="0">
                <a:solidFill>
                  <a:srgbClr val="0E101A"/>
                </a:solidFill>
                <a:effectLst/>
              </a:rPr>
              <a:t>(B) PBMCs from NMOSD patients and Healthy Controls were incubated with AQP4-immunocomplexes. AQP4-FITC-positive cells were gated from Live/CD45+ cells after forward and side scatter plots.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7DF11E-C744-4AC6-8CF4-15051732247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876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b="1" dirty="0">
                <a:solidFill>
                  <a:srgbClr val="0E101A"/>
                </a:solidFill>
                <a:effectLst/>
              </a:rPr>
              <a:t>Supplemental Figure 2: The Principal Component Analysis (PCA) from ELISA- and Flow cytometry-derived parameters.</a:t>
            </a:r>
          </a:p>
          <a:p>
            <a:r>
              <a:rPr kumimoji="1" lang="en-US" altLang="ja-JP" dirty="0"/>
              <a:t>PCA was performed using all the parameters in the study (A and B), or the parameters from AQP4-immunocomplexes/complement stimulations (C and D). Red dots are from NMOSD patients (n=18), and black dots are from Healthy Controls (n=10) in the diagnosis plot (A and C). Similarly, red dots are for Naïve-NMOSD (n=8), blue dots for Rituximab-treated-NMOSD (n=10), and black dots for Healthy Controls (n=10) in the treatment intervention plot (B and D). The parameters from AQP4-immunocomplexes/complement stimulations allowed a more apparent contrast between the two groups (C).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7DF11E-C744-4AC6-8CF4-15051732247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5951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9F954A-3AC0-4880-A186-7DC7248B24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F20D318-A20E-4B4E-9DBF-AD23F24952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182E868-7C0A-4563-86D0-A43524DEE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65FBF-1AF1-45ED-95B3-5E3E3E26FB8A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F719674-10CC-4828-B867-FCF308CA9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55D51B-94E9-4F89-AD19-6888E400A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597EC-EE9F-4125-9689-F16A638B4F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395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59CB61-DA3F-4CB9-83F9-DBA808082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EE097E9-2998-40FE-96E5-A83CCD7665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50A4C27-F46F-46DA-8F79-52E9EF951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65FBF-1AF1-45ED-95B3-5E3E3E26FB8A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99669AA-746C-43D8-B3C9-85E206DC6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60DDC31-E935-4D38-AB5D-60BD7E44E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597EC-EE9F-4125-9689-F16A638B4F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935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C5FF2F9-855E-46C8-9456-9A7D6AC395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43E7D83-89F3-4087-905D-C5AB562EB8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5F427AC-695A-4638-8820-229AD241A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65FBF-1AF1-45ED-95B3-5E3E3E26FB8A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CB51592-B2A9-4B52-BE2C-25CF83AED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805AF4D-ACAC-43E2-8913-7D5B03C6B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597EC-EE9F-4125-9689-F16A638B4F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9904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2B69B3-8742-4A57-9F1E-D6578A943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4FF97EB-CBC8-432D-A64A-208D651E95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3C95F4-2C3B-4D1C-8841-D3F7CD5EC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65FBF-1AF1-45ED-95B3-5E3E3E26FB8A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564CD9A-5712-4FFE-9B63-D50406927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D043D7-9C85-4553-828F-C2B47438E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597EC-EE9F-4125-9689-F16A638B4F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0021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46FA69-122C-4896-9409-B35DC91D0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837B66B-B59B-4073-9108-D438635C10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3D50BF7-92FE-4DAD-B08C-06111536A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65FBF-1AF1-45ED-95B3-5E3E3E26FB8A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CD22B7-DD4F-4E5D-AA95-402B90ED3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8F93F5-5E3F-429B-9F8F-8A06F90DC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597EC-EE9F-4125-9689-F16A638B4F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8337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45F039-214F-43DF-B30B-77700846B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210536-F67D-4384-938A-FC1CB96546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D721B4-0657-4210-84F2-69458F54D8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EDB1CC4-C2F5-4C13-AE66-88142879E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65FBF-1AF1-45ED-95B3-5E3E3E26FB8A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2D0F30F-742C-4704-9D02-590E83618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8B75E3A-9BE4-40B2-99A4-240B8BD7E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597EC-EE9F-4125-9689-F16A638B4F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3160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5520A4-0155-4BD4-868B-D25C45860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C3241FB-1160-42FF-BDBB-2B65D33804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5C7F8C5-7C7F-4F55-B604-744FDA6752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29644E5-ADBF-44B2-B223-AE1B0F41DB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9CA27C6-E698-4DCF-B3D8-6FE9B1B947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14C9FB4-501A-4218-94E3-842A21F0A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65FBF-1AF1-45ED-95B3-5E3E3E26FB8A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F1A3EF0-F1B3-4ACC-BA46-8032DCEE4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20CC821-5644-4F1E-98B2-6929A3978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597EC-EE9F-4125-9689-F16A638B4F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6576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061FD2-F910-430F-BBE1-12428BE44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41484B4-9D7C-4AA1-AC6C-A3CDFFA38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65FBF-1AF1-45ED-95B3-5E3E3E26FB8A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7192AC2-3285-47C8-B7DA-45F19618C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0A450C3-BB7E-4205-BFB7-466AF2AB0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597EC-EE9F-4125-9689-F16A638B4F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3437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09AD0D8-F84D-43A4-94AC-F3460DC26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65FBF-1AF1-45ED-95B3-5E3E3E26FB8A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FBA35B2-67C3-4D26-8538-940E97E37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BB02FA4-1BA0-457B-8B77-6BB793866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597EC-EE9F-4125-9689-F16A638B4F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4037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6B4956-2E1F-4241-9D04-E967534FF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ACD5806-7ECD-45A8-8300-F234D99B2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9D9610C-146F-4B22-801C-0A09BAE8C6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5D9BE82-25FD-459D-BD4A-BB6EAE0CC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65FBF-1AF1-45ED-95B3-5E3E3E26FB8A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83E804A-D3C6-4BD7-AED5-4DDA07D13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20619BB-7604-4E34-96A5-F3342A418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597EC-EE9F-4125-9689-F16A638B4F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784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4B4588-0303-48B8-B1E5-521EE95E6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8A841F8-F919-4425-9D5C-88F29D25A1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25398FD-B8D9-44AF-9E6B-DBADD94B86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4A7A120-7815-486B-9918-92642ED23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65FBF-1AF1-45ED-95B3-5E3E3E26FB8A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C82C09D-B9D0-4803-9480-28D51028D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4571C9D-0118-4063-A8CF-C2B6A38A8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597EC-EE9F-4125-9689-F16A638B4F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8409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19D3E4A-EA4C-4AA2-8509-28F8C7379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9E443B-4502-4757-BAFE-146D010A03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358C73F-512E-49A3-85F2-6CF6399BE6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65FBF-1AF1-45ED-95B3-5E3E3E26FB8A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C19E4EA-3392-4B81-9C1E-9FC5D3A514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B165EE-FFE2-4598-9D1C-864D13A0E5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6597EC-EE9F-4125-9689-F16A638B4F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645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1.emf"/><Relationship Id="rId4" Type="http://schemas.openxmlformats.org/officeDocument/2006/relationships/image" Target="../media/image8.emf"/><Relationship Id="rId9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D84F5E5-0E85-4BE3-257F-1BB29EB106E5}"/>
              </a:ext>
            </a:extLst>
          </p:cNvPr>
          <p:cNvSpPr txBox="1"/>
          <p:nvPr/>
        </p:nvSpPr>
        <p:spPr>
          <a:xfrm>
            <a:off x="0" y="31256"/>
            <a:ext cx="3856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Supplemental Figure 1</a:t>
            </a:r>
            <a:endParaRPr kumimoji="1" lang="ja-JP" altLang="en-US" sz="2400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307A847E-BC34-71D0-7DC8-28767DD3C1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6320" y="4206802"/>
            <a:ext cx="6188089" cy="1344467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5BBBD1C-F260-6065-9A2B-60C659861D77}"/>
              </a:ext>
            </a:extLst>
          </p:cNvPr>
          <p:cNvSpPr txBox="1"/>
          <p:nvPr/>
        </p:nvSpPr>
        <p:spPr>
          <a:xfrm>
            <a:off x="912844" y="640279"/>
            <a:ext cx="435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75F3EA0-B461-9A9C-81A5-45D5191F66F8}"/>
              </a:ext>
            </a:extLst>
          </p:cNvPr>
          <p:cNvSpPr txBox="1"/>
          <p:nvPr/>
        </p:nvSpPr>
        <p:spPr>
          <a:xfrm>
            <a:off x="912845" y="4244218"/>
            <a:ext cx="435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/>
              <a:t>B</a:t>
            </a:r>
            <a:endParaRPr kumimoji="1" lang="ja-JP" altLang="en-US" dirty="0"/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A18EC32D-597C-6F7E-B2F6-9A2E26D933C9}"/>
              </a:ext>
            </a:extLst>
          </p:cNvPr>
          <p:cNvGrpSpPr/>
          <p:nvPr/>
        </p:nvGrpSpPr>
        <p:grpSpPr>
          <a:xfrm>
            <a:off x="8965551" y="4275207"/>
            <a:ext cx="2542204" cy="2552126"/>
            <a:chOff x="7925422" y="4244218"/>
            <a:chExt cx="2542204" cy="2552126"/>
          </a:xfrm>
        </p:grpSpPr>
        <p:pic>
          <p:nvPicPr>
            <p:cNvPr id="37" name="図 36">
              <a:extLst>
                <a:ext uri="{FF2B5EF4-FFF2-40B4-BE49-F238E27FC236}">
                  <a16:creationId xmlns:a16="http://schemas.microsoft.com/office/drawing/2014/main" id="{2086C4AD-88D3-BD7A-F7C5-DCC63093D9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235685" y="5601510"/>
              <a:ext cx="1231941" cy="1194834"/>
            </a:xfrm>
            <a:prstGeom prst="rect">
              <a:avLst/>
            </a:prstGeom>
          </p:spPr>
        </p:pic>
        <p:pic>
          <p:nvPicPr>
            <p:cNvPr id="35" name="図 34">
              <a:extLst>
                <a:ext uri="{FF2B5EF4-FFF2-40B4-BE49-F238E27FC236}">
                  <a16:creationId xmlns:a16="http://schemas.microsoft.com/office/drawing/2014/main" id="{CAF0A0AC-27AC-903C-2105-FC89FEFCEA2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31643" y="5590285"/>
              <a:ext cx="1231942" cy="1194836"/>
            </a:xfrm>
            <a:prstGeom prst="rect">
              <a:avLst/>
            </a:prstGeom>
          </p:spPr>
        </p:pic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C5A05126-3A7A-9814-726B-13343240350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925422" y="4244218"/>
              <a:ext cx="1246785" cy="1194837"/>
            </a:xfrm>
            <a:prstGeom prst="rect">
              <a:avLst/>
            </a:prstGeom>
          </p:spPr>
        </p:pic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24DDB112-D366-649F-3574-232A68295B98}"/>
                </a:ext>
              </a:extLst>
            </p:cNvPr>
            <p:cNvSpPr txBox="1"/>
            <p:nvPr/>
          </p:nvSpPr>
          <p:spPr>
            <a:xfrm>
              <a:off x="8230161" y="4997021"/>
              <a:ext cx="890027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600" dirty="0"/>
                <a:t>FITC-isotype control</a:t>
              </a:r>
              <a:endParaRPr kumimoji="1" lang="ja-JP" altLang="en-US" sz="600" dirty="0"/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F125B80D-81C9-0A7D-8727-12D3FB915ED3}"/>
                </a:ext>
              </a:extLst>
            </p:cNvPr>
            <p:cNvSpPr txBox="1"/>
            <p:nvPr/>
          </p:nvSpPr>
          <p:spPr>
            <a:xfrm>
              <a:off x="8270321" y="6335283"/>
              <a:ext cx="890027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600" dirty="0"/>
                <a:t>APC-isotype control</a:t>
              </a:r>
              <a:endParaRPr kumimoji="1" lang="ja-JP" altLang="en-US" sz="600" dirty="0"/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257B2CF2-9F0F-C44B-CE26-9E2A57D38F0D}"/>
                </a:ext>
              </a:extLst>
            </p:cNvPr>
            <p:cNvSpPr txBox="1"/>
            <p:nvPr/>
          </p:nvSpPr>
          <p:spPr>
            <a:xfrm>
              <a:off x="9513331" y="6335283"/>
              <a:ext cx="945633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600" dirty="0"/>
                <a:t>BV711-isotype control</a:t>
              </a:r>
              <a:endParaRPr kumimoji="1" lang="ja-JP" altLang="en-US" sz="600" dirty="0"/>
            </a:p>
          </p:txBody>
        </p:sp>
      </p:grpSp>
      <p:pic>
        <p:nvPicPr>
          <p:cNvPr id="33" name="図 32">
            <a:extLst>
              <a:ext uri="{FF2B5EF4-FFF2-40B4-BE49-F238E27FC236}">
                <a16:creationId xmlns:a16="http://schemas.microsoft.com/office/drawing/2014/main" id="{8A13203B-74CD-2374-C465-8F27DB1624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2077" y="5590285"/>
            <a:ext cx="1231945" cy="1194838"/>
          </a:xfrm>
          <a:prstGeom prst="rect">
            <a:avLst/>
          </a:prstGeom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25CCD017-64EC-8C2C-93DB-2C327E77490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75346" y="4275207"/>
            <a:ext cx="1189883" cy="1154044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EA729634-C567-F4A8-13AC-041B47786537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3215" b="23991"/>
          <a:stretch/>
        </p:blipFill>
        <p:spPr>
          <a:xfrm>
            <a:off x="1381849" y="531937"/>
            <a:ext cx="7905716" cy="3548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780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>
            <a:extLst>
              <a:ext uri="{FF2B5EF4-FFF2-40B4-BE49-F238E27FC236}">
                <a16:creationId xmlns:a16="http://schemas.microsoft.com/office/drawing/2014/main" id="{BF0B65BF-B011-E218-9BCD-94852464B19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6686914"/>
              </p:ext>
            </p:extLst>
          </p:nvPr>
        </p:nvGraphicFramePr>
        <p:xfrm>
          <a:off x="5492365" y="492921"/>
          <a:ext cx="5027613" cy="298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3" imgW="5027122" imgH="2983722" progId="Prism9.Document">
                  <p:embed/>
                </p:oleObj>
              </mc:Choice>
              <mc:Fallback>
                <p:oleObj name="Prism 9" r:id="rId3" imgW="5027122" imgH="2983722" progId="Prism9.Document">
                  <p:embed/>
                  <p:pic>
                    <p:nvPicPr>
                      <p:cNvPr id="2" name="オブジェクト 1">
                        <a:extLst>
                          <a:ext uri="{FF2B5EF4-FFF2-40B4-BE49-F238E27FC236}">
                            <a16:creationId xmlns:a16="http://schemas.microsoft.com/office/drawing/2014/main" id="{BF0B65BF-B011-E218-9BCD-94852464B19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92365" y="492921"/>
                        <a:ext cx="5027613" cy="298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オブジェクト 2">
            <a:extLst>
              <a:ext uri="{FF2B5EF4-FFF2-40B4-BE49-F238E27FC236}">
                <a16:creationId xmlns:a16="http://schemas.microsoft.com/office/drawing/2014/main" id="{D546A758-26EC-2075-2BEE-A778D70031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9821869"/>
              </p:ext>
            </p:extLst>
          </p:nvPr>
        </p:nvGraphicFramePr>
        <p:xfrm>
          <a:off x="460393" y="444500"/>
          <a:ext cx="5376863" cy="298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5" imgW="5377357" imgH="2983722" progId="Prism9.Document">
                  <p:embed/>
                </p:oleObj>
              </mc:Choice>
              <mc:Fallback>
                <p:oleObj name="Prism 9" r:id="rId5" imgW="5377357" imgH="2983722" progId="Prism9.Document">
                  <p:embed/>
                  <p:pic>
                    <p:nvPicPr>
                      <p:cNvPr id="3" name="オブジェクト 2">
                        <a:extLst>
                          <a:ext uri="{FF2B5EF4-FFF2-40B4-BE49-F238E27FC236}">
                            <a16:creationId xmlns:a16="http://schemas.microsoft.com/office/drawing/2014/main" id="{D546A758-26EC-2075-2BEE-A778D70031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0393" y="444500"/>
                        <a:ext cx="5376863" cy="298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オブジェクト 3">
            <a:extLst>
              <a:ext uri="{FF2B5EF4-FFF2-40B4-BE49-F238E27FC236}">
                <a16:creationId xmlns:a16="http://schemas.microsoft.com/office/drawing/2014/main" id="{73A0555C-2D21-B0F3-9FC6-F728A5CF240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1363768"/>
              </p:ext>
            </p:extLst>
          </p:nvPr>
        </p:nvGraphicFramePr>
        <p:xfrm>
          <a:off x="5706678" y="3323135"/>
          <a:ext cx="4813300" cy="298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7" imgW="4813669" imgH="2983722" progId="Prism9.Document">
                  <p:embed/>
                </p:oleObj>
              </mc:Choice>
              <mc:Fallback>
                <p:oleObj name="Prism 9" r:id="rId7" imgW="4813669" imgH="2983722" progId="Prism9.Document">
                  <p:embed/>
                  <p:pic>
                    <p:nvPicPr>
                      <p:cNvPr id="4" name="オブジェクト 3">
                        <a:extLst>
                          <a:ext uri="{FF2B5EF4-FFF2-40B4-BE49-F238E27FC236}">
                            <a16:creationId xmlns:a16="http://schemas.microsoft.com/office/drawing/2014/main" id="{73A0555C-2D21-B0F3-9FC6-F728A5CF240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706678" y="3323135"/>
                        <a:ext cx="4813300" cy="298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オブジェクト 4">
            <a:extLst>
              <a:ext uri="{FF2B5EF4-FFF2-40B4-BE49-F238E27FC236}">
                <a16:creationId xmlns:a16="http://schemas.microsoft.com/office/drawing/2014/main" id="{2EC4BE51-9B24-4751-6796-04E3EEA671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6226459"/>
              </p:ext>
            </p:extLst>
          </p:nvPr>
        </p:nvGraphicFramePr>
        <p:xfrm>
          <a:off x="650893" y="3323135"/>
          <a:ext cx="5186363" cy="298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9" imgW="5186941" imgH="2983722" progId="Prism9.Document">
                  <p:embed/>
                </p:oleObj>
              </mc:Choice>
              <mc:Fallback>
                <p:oleObj name="Prism 9" r:id="rId9" imgW="5186941" imgH="2983722" progId="Prism9.Document">
                  <p:embed/>
                  <p:pic>
                    <p:nvPicPr>
                      <p:cNvPr id="5" name="オブジェクト 4">
                        <a:extLst>
                          <a:ext uri="{FF2B5EF4-FFF2-40B4-BE49-F238E27FC236}">
                            <a16:creationId xmlns:a16="http://schemas.microsoft.com/office/drawing/2014/main" id="{2EC4BE51-9B24-4751-6796-04E3EEA671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50893" y="3323135"/>
                        <a:ext cx="5186363" cy="298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5CDE607-01E2-F962-CC27-DFF085459C48}"/>
              </a:ext>
            </a:extLst>
          </p:cNvPr>
          <p:cNvSpPr txBox="1"/>
          <p:nvPr/>
        </p:nvSpPr>
        <p:spPr>
          <a:xfrm>
            <a:off x="0" y="31256"/>
            <a:ext cx="3856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Supplemental Figure </a:t>
            </a:r>
            <a:r>
              <a:rPr lang="en-US" altLang="ja-JP" sz="2400" dirty="0"/>
              <a:t>2</a:t>
            </a:r>
            <a:endParaRPr kumimoji="1" lang="ja-JP" altLang="en-US" sz="24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7CE9F23-CA37-0C54-10AD-F1BC82E98D61}"/>
              </a:ext>
            </a:extLst>
          </p:cNvPr>
          <p:cNvSpPr txBox="1"/>
          <p:nvPr/>
        </p:nvSpPr>
        <p:spPr>
          <a:xfrm>
            <a:off x="427753" y="563176"/>
            <a:ext cx="435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11EA522-C48D-8A09-DCD7-59E4BCFCEABA}"/>
              </a:ext>
            </a:extLst>
          </p:cNvPr>
          <p:cNvSpPr txBox="1"/>
          <p:nvPr/>
        </p:nvSpPr>
        <p:spPr>
          <a:xfrm>
            <a:off x="5711513" y="563176"/>
            <a:ext cx="435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/>
              <a:t>B</a:t>
            </a:r>
            <a:endParaRPr kumimoji="1"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A2241BD-258B-06A1-BA86-E89EADA654AD}"/>
              </a:ext>
            </a:extLst>
          </p:cNvPr>
          <p:cNvSpPr txBox="1"/>
          <p:nvPr/>
        </p:nvSpPr>
        <p:spPr>
          <a:xfrm>
            <a:off x="427753" y="3429000"/>
            <a:ext cx="435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/>
              <a:t>C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24FDE1B-ACA1-B555-89DD-10D68DD9FA64}"/>
              </a:ext>
            </a:extLst>
          </p:cNvPr>
          <p:cNvSpPr txBox="1"/>
          <p:nvPr/>
        </p:nvSpPr>
        <p:spPr>
          <a:xfrm>
            <a:off x="5711513" y="3429000"/>
            <a:ext cx="435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5259474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89260</TotalTime>
  <Words>271</Words>
  <Application>Microsoft Office PowerPoint</Application>
  <PresentationFormat>ワイド画面</PresentationFormat>
  <Paragraphs>18</Paragraphs>
  <Slides>2</Slides>
  <Notes>2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Arial</vt:lpstr>
      <vt:lpstr>1_Office テーマ</vt:lpstr>
      <vt:lpstr>Prism 9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修平 西山</dc:creator>
  <cp:lastModifiedBy>修平 西山</cp:lastModifiedBy>
  <cp:revision>69</cp:revision>
  <cp:lastPrinted>2023-12-20T14:15:02Z</cp:lastPrinted>
  <dcterms:created xsi:type="dcterms:W3CDTF">2023-05-09T13:13:50Z</dcterms:created>
  <dcterms:modified xsi:type="dcterms:W3CDTF">2024-01-18T15:08:50Z</dcterms:modified>
</cp:coreProperties>
</file>