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92" r:id="rId3"/>
    <p:sldId id="256" r:id="rId4"/>
    <p:sldId id="273" r:id="rId5"/>
    <p:sldId id="275" r:id="rId6"/>
    <p:sldId id="278" r:id="rId7"/>
    <p:sldId id="281" r:id="rId8"/>
    <p:sldId id="276" r:id="rId9"/>
    <p:sldId id="277" r:id="rId10"/>
    <p:sldId id="290" r:id="rId11"/>
    <p:sldId id="291" r:id="rId12"/>
    <p:sldId id="282" r:id="rId13"/>
    <p:sldId id="283" r:id="rId14"/>
    <p:sldId id="284" r:id="rId15"/>
    <p:sldId id="286" r:id="rId16"/>
    <p:sldId id="287" r:id="rId17"/>
    <p:sldId id="288" r:id="rId18"/>
    <p:sldId id="289" r:id="rId19"/>
    <p:sldId id="285" r:id="rId20"/>
  </p:sldIdLst>
  <p:sldSz cx="18000663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ús Hernández Rivas" initials="JHR" lastIdx="4" clrIdx="0">
    <p:extLst>
      <p:ext uri="{19B8F6BF-5375-455C-9EA6-DF929625EA0E}">
        <p15:presenceInfo xmlns:p15="http://schemas.microsoft.com/office/powerpoint/2012/main" userId="efa180f76e6a8b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FFFFFF"/>
    <a:srgbClr val="00BFC4"/>
    <a:srgbClr val="F86F66"/>
    <a:srgbClr val="F76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78" autoAdjust="0"/>
    <p:restoredTop sz="94660"/>
  </p:normalViewPr>
  <p:slideViewPr>
    <p:cSldViewPr snapToGrid="0">
      <p:cViewPr varScale="1">
        <p:scale>
          <a:sx n="60" d="100"/>
          <a:sy n="60" d="100"/>
        </p:scale>
        <p:origin x="227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2356703"/>
            <a:ext cx="15300564" cy="5013407"/>
          </a:xfrm>
        </p:spPr>
        <p:txBody>
          <a:bodyPr anchor="b"/>
          <a:lstStyle>
            <a:lvl1pPr algn="ctr">
              <a:defRPr sz="1181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7563446"/>
            <a:ext cx="13500497" cy="3476717"/>
          </a:xfrm>
        </p:spPr>
        <p:txBody>
          <a:bodyPr/>
          <a:lstStyle>
            <a:lvl1pPr marL="0" indent="0" algn="ctr">
              <a:buNone/>
              <a:defRPr sz="4725"/>
            </a:lvl1pPr>
            <a:lvl2pPr marL="900044" indent="0" algn="ctr">
              <a:buNone/>
              <a:defRPr sz="3937"/>
            </a:lvl2pPr>
            <a:lvl3pPr marL="1800088" indent="0" algn="ctr">
              <a:buNone/>
              <a:defRPr sz="3543"/>
            </a:lvl3pPr>
            <a:lvl4pPr marL="2700132" indent="0" algn="ctr">
              <a:buNone/>
              <a:defRPr sz="3150"/>
            </a:lvl4pPr>
            <a:lvl5pPr marL="3600176" indent="0" algn="ctr">
              <a:buNone/>
              <a:defRPr sz="3150"/>
            </a:lvl5pPr>
            <a:lvl6pPr marL="4500220" indent="0" algn="ctr">
              <a:buNone/>
              <a:defRPr sz="3150"/>
            </a:lvl6pPr>
            <a:lvl7pPr marL="5400264" indent="0" algn="ctr">
              <a:buNone/>
              <a:defRPr sz="3150"/>
            </a:lvl7pPr>
            <a:lvl8pPr marL="6300307" indent="0" algn="ctr">
              <a:buNone/>
              <a:defRPr sz="3150"/>
            </a:lvl8pPr>
            <a:lvl9pPr marL="7200351" indent="0" algn="ctr">
              <a:buNone/>
              <a:defRPr sz="315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9E8E-01BC-4956-A7F7-7C276A4360B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7AF8-5D0E-4F0D-849D-945530940F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2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9E8E-01BC-4956-A7F7-7C276A4360B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7AF8-5D0E-4F0D-849D-945530940F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6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766678"/>
            <a:ext cx="3881393" cy="1220351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766678"/>
            <a:ext cx="11419171" cy="1220351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9E8E-01BC-4956-A7F7-7C276A4360B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7AF8-5D0E-4F0D-849D-945530940F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9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9E8E-01BC-4956-A7F7-7C276A4360B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7AF8-5D0E-4F0D-849D-945530940F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1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3590057"/>
            <a:ext cx="15525572" cy="5990088"/>
          </a:xfrm>
        </p:spPr>
        <p:txBody>
          <a:bodyPr anchor="b"/>
          <a:lstStyle>
            <a:lvl1pPr>
              <a:defRPr sz="1181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9636813"/>
            <a:ext cx="15525572" cy="3150046"/>
          </a:xfrm>
        </p:spPr>
        <p:txBody>
          <a:bodyPr/>
          <a:lstStyle>
            <a:lvl1pPr marL="0" indent="0">
              <a:buNone/>
              <a:defRPr sz="4725">
                <a:solidFill>
                  <a:schemeClr val="tx1"/>
                </a:solidFill>
              </a:defRPr>
            </a:lvl1pPr>
            <a:lvl2pPr marL="900044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1800088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700132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60017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22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264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307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35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9E8E-01BC-4956-A7F7-7C276A4360B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7AF8-5D0E-4F0D-849D-945530940F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3833390"/>
            <a:ext cx="7650282" cy="91368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3833390"/>
            <a:ext cx="7650282" cy="91368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9E8E-01BC-4956-A7F7-7C276A4360B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7AF8-5D0E-4F0D-849D-945530940F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5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766681"/>
            <a:ext cx="15525572" cy="278337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3530053"/>
            <a:ext cx="7615123" cy="1730025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5260078"/>
            <a:ext cx="7615123" cy="77367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3530053"/>
            <a:ext cx="7652626" cy="1730025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5260078"/>
            <a:ext cx="7652626" cy="77367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9E8E-01BC-4956-A7F7-7C276A4360B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7AF8-5D0E-4F0D-849D-945530940F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8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9E8E-01BC-4956-A7F7-7C276A4360B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7AF8-5D0E-4F0D-849D-945530940F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2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9E8E-01BC-4956-A7F7-7C276A4360B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7AF8-5D0E-4F0D-849D-945530940F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3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960014"/>
            <a:ext cx="5805682" cy="3360050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2073367"/>
            <a:ext cx="9112836" cy="10233485"/>
          </a:xfrm>
        </p:spPr>
        <p:txBody>
          <a:bodyPr/>
          <a:lstStyle>
            <a:lvl1pPr>
              <a:defRPr sz="6300"/>
            </a:lvl1pPr>
            <a:lvl2pPr>
              <a:defRPr sz="5512"/>
            </a:lvl2pPr>
            <a:lvl3pPr>
              <a:defRPr sz="4725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4320064"/>
            <a:ext cx="5805682" cy="8003453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9E8E-01BC-4956-A7F7-7C276A4360B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7AF8-5D0E-4F0D-849D-945530940F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16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960014"/>
            <a:ext cx="5805682" cy="3360050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2073367"/>
            <a:ext cx="9112836" cy="10233485"/>
          </a:xfrm>
        </p:spPr>
        <p:txBody>
          <a:bodyPr anchor="t"/>
          <a:lstStyle>
            <a:lvl1pPr marL="0" indent="0">
              <a:buNone/>
              <a:defRPr sz="6300"/>
            </a:lvl1pPr>
            <a:lvl2pPr marL="900044" indent="0">
              <a:buNone/>
              <a:defRPr sz="5512"/>
            </a:lvl2pPr>
            <a:lvl3pPr marL="1800088" indent="0">
              <a:buNone/>
              <a:defRPr sz="4725"/>
            </a:lvl3pPr>
            <a:lvl4pPr marL="2700132" indent="0">
              <a:buNone/>
              <a:defRPr sz="3937"/>
            </a:lvl4pPr>
            <a:lvl5pPr marL="3600176" indent="0">
              <a:buNone/>
              <a:defRPr sz="3937"/>
            </a:lvl5pPr>
            <a:lvl6pPr marL="4500220" indent="0">
              <a:buNone/>
              <a:defRPr sz="3937"/>
            </a:lvl6pPr>
            <a:lvl7pPr marL="5400264" indent="0">
              <a:buNone/>
              <a:defRPr sz="3937"/>
            </a:lvl7pPr>
            <a:lvl8pPr marL="6300307" indent="0">
              <a:buNone/>
              <a:defRPr sz="3937"/>
            </a:lvl8pPr>
            <a:lvl9pPr marL="7200351" indent="0">
              <a:buNone/>
              <a:defRPr sz="393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4320064"/>
            <a:ext cx="5805682" cy="8003453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9E8E-01BC-4956-A7F7-7C276A4360B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7AF8-5D0E-4F0D-849D-945530940F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3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766681"/>
            <a:ext cx="15525572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3833390"/>
            <a:ext cx="15525572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13346867"/>
            <a:ext cx="405014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B9E8E-01BC-4956-A7F7-7C276A4360B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13346867"/>
            <a:ext cx="6075224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13346867"/>
            <a:ext cx="405014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37AF8-5D0E-4F0D-849D-945530940F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6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package" Target="../embeddings/Microsoft_Excel_Worksheet4.xlsx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package" Target="../embeddings/Microsoft_Excel_Worksheet5.xlsx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package" Target="../embeddings/Microsoft_Excel_Worksheet6.xlsx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288E1F0-3D42-5451-C71E-1CDBA27C6EB0}"/>
              </a:ext>
            </a:extLst>
          </p:cNvPr>
          <p:cNvSpPr txBox="1"/>
          <p:nvPr/>
        </p:nvSpPr>
        <p:spPr>
          <a:xfrm>
            <a:off x="1240628" y="6185864"/>
            <a:ext cx="15519399" cy="7108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Rearrangements Involving 11q23.3/</a:t>
            </a:r>
            <a:r>
              <a:rPr lang="en-US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KMT2A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Adult AML: Mutational Landscape and Prognostic Implications – A HARMONY Study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Alberto Hernández-Sánchez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1,2,3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Teresa González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2,3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Marta Sobas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Eric Sträng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Gastone Castellani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María Abáigar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2,3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Peter JM Valk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Angela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Villaverde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Ramiro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2,3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Axel Benner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Klaus H. Metzeler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Raúl Azibeiro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1,2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Jesse M. Tettero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Joaquín Martínez-López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Marta Pratcorona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Javier Martínez Elicegui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2,3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Ken I Mills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Christian Thiede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Guillermo Sanz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15,16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Konstanze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Döhner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Michael Heuser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18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Torsten Haferlach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Amin T. Turki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Dirk Reinhardt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21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Renate Schulze-Rath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Martje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Barbus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23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Jesús María Hernández-Rivas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1,2,3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Brian Huntly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24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Gert Ossenkoppele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Hartmut Döhner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Lars Bullinger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25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Hematology Department, University Hospital of Salamanca, Salamanca, Spain; 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Institute of Biomedical Research of Salamanca (IBSAL), Salamanca, Spain; 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Cancer Research Center of Salamanca (USAL-CSIC), Salamanca, Spain; 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Wroclaw Medical University, Wroclaw, Poland; 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Charité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Universitätsmedizin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Berlin, Berlin, Germany; 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DIMES, University of Bologna, Bologna, Italy; 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Department of Hematology, Erasmus MC Cancer Institute, University Medical Center Rotterdam, Rotterdam, the Netherlands; 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Division of Biostatistics, German Cancer Research Center (DKFZ), Heidelberg, Germany; 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University of Leipzig, Leipzig, Germany; 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Department of Hematology, Amsterdam UMC location VUMC, Netherlands; 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Hospital Universitario 12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Octubre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Madrid, Spain; 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Hematology, Hospital de la Santa Creu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Sant Pau, Barcelona, Spain; 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Patrick G Johnston Centre for Cancer Research, Queen's University Belfast, United Kingdom; 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University of Technics Dresden Medical Dept., Dresden, Germany; 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CIBERONC, Instituto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Salud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Carlos III, Madrid, Spain; 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16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Hospital Universitario 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Politécnico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La Fe, Valencia, Spain; 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Department of Internal Medicine III, University Hospital of Ulm, Ulm, Germany; 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18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Department of Hematology, Hemostasis, Oncology and Stem Cell Transplantation, Hannover Medical School, Hannover, Germany; 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MLL Munich Leukemia Laboratory, Munich, Germany; 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Marienhospital University Hospital, Ruhr-University Bochum, Bochum, Germany; 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21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Department of Pediatrics III, University Hospital Essen, University Duisburg-Essen, Essen, Germany; 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Bayer AG, Pharmaceuticals Division, Berlin, Germany; 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23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AbbVie Deutschland GmbH &amp; Co KG, Wiesbaden, Germany; 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24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Wellcome-MRC Cambridge Stem Cell Institute, University of Cambridge, Cambridge, United Kingdom; 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25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Department of Hematology, Oncology, and Tumor Immunology,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Charité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Universitätsmedizin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Berlin, Berlin, Germany.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5A14FC-4B76-818F-5DCD-759B1AF211E6}"/>
              </a:ext>
            </a:extLst>
          </p:cNvPr>
          <p:cNvSpPr txBox="1"/>
          <p:nvPr/>
        </p:nvSpPr>
        <p:spPr>
          <a:xfrm>
            <a:off x="588019" y="1321765"/>
            <a:ext cx="16824619" cy="372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812" b="1" dirty="0"/>
              <a:t>SUPPLEMENTARY</a:t>
            </a:r>
          </a:p>
          <a:p>
            <a:pPr algn="ctr"/>
            <a:r>
              <a:rPr lang="es-ES" sz="11812" b="1" dirty="0"/>
              <a:t>APPENDIX</a:t>
            </a:r>
            <a:endParaRPr lang="en-US" sz="11812" b="1" dirty="0"/>
          </a:p>
        </p:txBody>
      </p:sp>
    </p:spTree>
    <p:extLst>
      <p:ext uri="{BB962C8B-B14F-4D97-AF65-F5344CB8AC3E}">
        <p14:creationId xmlns:p14="http://schemas.microsoft.com/office/powerpoint/2010/main" val="2734165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FDCDA7E-4163-2DCE-2B45-EB6FFED46DA3}"/>
              </a:ext>
            </a:extLst>
          </p:cNvPr>
          <p:cNvSpPr/>
          <p:nvPr/>
        </p:nvSpPr>
        <p:spPr>
          <a:xfrm>
            <a:off x="1888389" y="12583205"/>
            <a:ext cx="5939511" cy="68729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E5C5CA2-174F-A43D-BC12-43A8A75D71E8}"/>
              </a:ext>
            </a:extLst>
          </p:cNvPr>
          <p:cNvSpPr txBox="1"/>
          <p:nvPr/>
        </p:nvSpPr>
        <p:spPr>
          <a:xfrm>
            <a:off x="1689100" y="13099347"/>
            <a:ext cx="13675365" cy="11828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362" b="1" dirty="0"/>
              <a:t>Figure S8</a:t>
            </a:r>
            <a:r>
              <a:rPr lang="es-ES" sz="2362" dirty="0"/>
              <a:t>. </a:t>
            </a:r>
            <a:r>
              <a:rPr lang="en-US" sz="2362" dirty="0"/>
              <a:t>Multivariate Cox regression model for prediction of overall survival in patients with </a:t>
            </a:r>
            <a:r>
              <a:rPr lang="en-US" sz="2362" i="1" dirty="0"/>
              <a:t>de novo </a:t>
            </a:r>
            <a:r>
              <a:rPr lang="en-US" sz="2362" dirty="0"/>
              <a:t>AML aged &lt;60 years at diagnosis, with allo-HSCT in CR1 as time-depending variable. HR, hazard ratio; CI, confidence interval.</a:t>
            </a: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0C9CDA73-31FF-2A58-CB27-50DE29117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2394" y="681054"/>
            <a:ext cx="12298345" cy="12298345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85C653B7-AFEA-1175-F016-2A85DBF25128}"/>
              </a:ext>
            </a:extLst>
          </p:cNvPr>
          <p:cNvSpPr txBox="1"/>
          <p:nvPr/>
        </p:nvSpPr>
        <p:spPr>
          <a:xfrm>
            <a:off x="3026838" y="2531115"/>
            <a:ext cx="1816100" cy="400110"/>
          </a:xfrm>
          <a:prstGeom prst="rect">
            <a:avLst/>
          </a:prstGeom>
          <a:solidFill>
            <a:srgbClr val="CCCCCC"/>
          </a:solidFill>
        </p:spPr>
        <p:txBody>
          <a:bodyPr wrap="square" rtlCol="0">
            <a:spAutoFit/>
          </a:bodyPr>
          <a:lstStyle/>
          <a:p>
            <a:r>
              <a:rPr lang="es-ES" sz="2000" b="1" i="1" dirty="0"/>
              <a:t>KRAS</a:t>
            </a:r>
            <a:r>
              <a:rPr lang="es-ES" sz="2000" b="1" dirty="0"/>
              <a:t>-</a:t>
            </a:r>
            <a:r>
              <a:rPr lang="es-ES" sz="2000" b="1" dirty="0" err="1"/>
              <a:t>mut</a:t>
            </a:r>
            <a:endParaRPr lang="es-ES" sz="2000" b="1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5FDC814B-A455-5AC6-7552-950F08C93D8D}"/>
              </a:ext>
            </a:extLst>
          </p:cNvPr>
          <p:cNvSpPr txBox="1"/>
          <p:nvPr/>
        </p:nvSpPr>
        <p:spPr>
          <a:xfrm>
            <a:off x="2948924" y="6195394"/>
            <a:ext cx="1477438" cy="1015663"/>
          </a:xfrm>
          <a:prstGeom prst="rect">
            <a:avLst/>
          </a:prstGeom>
          <a:solidFill>
            <a:srgbClr val="CC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Complex cytogenetic aberrations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76EFA8CC-5FFC-0FBA-1018-BCDAEDB24A12}"/>
              </a:ext>
            </a:extLst>
          </p:cNvPr>
          <p:cNvSpPr txBox="1"/>
          <p:nvPr/>
        </p:nvSpPr>
        <p:spPr>
          <a:xfrm>
            <a:off x="2948924" y="10475226"/>
            <a:ext cx="2027762" cy="400110"/>
          </a:xfrm>
          <a:prstGeom prst="rect">
            <a:avLst/>
          </a:prstGeom>
          <a:solidFill>
            <a:srgbClr val="CC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Allo-HSCT in CR1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3311742-60ED-8C24-737C-355AC5EC2ED4}"/>
              </a:ext>
            </a:extLst>
          </p:cNvPr>
          <p:cNvSpPr txBox="1"/>
          <p:nvPr/>
        </p:nvSpPr>
        <p:spPr>
          <a:xfrm>
            <a:off x="2948924" y="8518816"/>
            <a:ext cx="2641600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/>
              <a:t>t(9;11)(p21.3;q23.3)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6506D531-9965-4FD3-00C0-D53F4464FA67}"/>
              </a:ext>
            </a:extLst>
          </p:cNvPr>
          <p:cNvSpPr txBox="1"/>
          <p:nvPr/>
        </p:nvSpPr>
        <p:spPr>
          <a:xfrm>
            <a:off x="2927762" y="4527955"/>
            <a:ext cx="1477438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i="1" dirty="0"/>
              <a:t>TP53</a:t>
            </a:r>
            <a:r>
              <a:rPr lang="es-ES" sz="2000" b="1" dirty="0"/>
              <a:t>-mut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9A9763CD-0F0D-37E8-4020-E088CB5DE587}"/>
              </a:ext>
            </a:extLst>
          </p:cNvPr>
          <p:cNvSpPr txBox="1"/>
          <p:nvPr/>
        </p:nvSpPr>
        <p:spPr>
          <a:xfrm>
            <a:off x="6361026" y="2346449"/>
            <a:ext cx="1519962" cy="769441"/>
          </a:xfrm>
          <a:prstGeom prst="rect">
            <a:avLst/>
          </a:prstGeom>
          <a:solidFill>
            <a:srgbClr val="CC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2.6</a:t>
            </a:r>
          </a:p>
          <a:p>
            <a:pPr algn="ctr"/>
            <a:r>
              <a:rPr lang="es-ES" sz="2000" dirty="0"/>
              <a:t>(1.43 – 4.8)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19781937-32A8-2B19-BF97-865064EA7C3D}"/>
              </a:ext>
            </a:extLst>
          </p:cNvPr>
          <p:cNvSpPr txBox="1"/>
          <p:nvPr/>
        </p:nvSpPr>
        <p:spPr>
          <a:xfrm>
            <a:off x="6361026" y="6247409"/>
            <a:ext cx="1519962" cy="769441"/>
          </a:xfrm>
          <a:prstGeom prst="rect">
            <a:avLst/>
          </a:prstGeom>
          <a:solidFill>
            <a:srgbClr val="CC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2.3</a:t>
            </a:r>
          </a:p>
          <a:p>
            <a:pPr algn="ctr"/>
            <a:r>
              <a:rPr lang="es-ES" sz="2000" dirty="0"/>
              <a:t>(1.15 – 4.6)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A6DEF44E-97DE-C5E8-3549-42060AFEAE20}"/>
              </a:ext>
            </a:extLst>
          </p:cNvPr>
          <p:cNvSpPr txBox="1"/>
          <p:nvPr/>
        </p:nvSpPr>
        <p:spPr>
          <a:xfrm>
            <a:off x="6371384" y="10290560"/>
            <a:ext cx="1519962" cy="769441"/>
          </a:xfrm>
          <a:prstGeom prst="rect">
            <a:avLst/>
          </a:prstGeom>
          <a:solidFill>
            <a:srgbClr val="CC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0.7</a:t>
            </a:r>
          </a:p>
          <a:p>
            <a:pPr algn="ctr"/>
            <a:r>
              <a:rPr lang="es-ES" sz="2000" dirty="0"/>
              <a:t>(0.59 – 0.9)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85E0EC46-E8C3-B2D7-8E76-59C20AF691A4}"/>
              </a:ext>
            </a:extLst>
          </p:cNvPr>
          <p:cNvSpPr txBox="1"/>
          <p:nvPr/>
        </p:nvSpPr>
        <p:spPr>
          <a:xfrm>
            <a:off x="5027527" y="4491191"/>
            <a:ext cx="1460499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endParaRPr lang="es-ES" sz="2000" dirty="0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C881831D-5D18-E187-0FDA-3FC37F30025F}"/>
              </a:ext>
            </a:extLst>
          </p:cNvPr>
          <p:cNvSpPr txBox="1"/>
          <p:nvPr/>
        </p:nvSpPr>
        <p:spPr>
          <a:xfrm>
            <a:off x="5205327" y="8555580"/>
            <a:ext cx="1357226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endParaRPr lang="es-ES" sz="2000" dirty="0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45324BA8-5C61-B198-C8BE-2D957AA2575C}"/>
              </a:ext>
            </a:extLst>
          </p:cNvPr>
          <p:cNvSpPr txBox="1"/>
          <p:nvPr/>
        </p:nvSpPr>
        <p:spPr>
          <a:xfrm>
            <a:off x="6371384" y="4387920"/>
            <a:ext cx="1519961" cy="76944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2.2</a:t>
            </a:r>
          </a:p>
          <a:p>
            <a:pPr algn="ctr"/>
            <a:r>
              <a:rPr lang="es-ES" sz="2000" dirty="0"/>
              <a:t>(0.92 – 5.1)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5E490570-6C24-B588-C2BA-5083C3CC4EAD}"/>
              </a:ext>
            </a:extLst>
          </p:cNvPr>
          <p:cNvSpPr txBox="1"/>
          <p:nvPr/>
        </p:nvSpPr>
        <p:spPr>
          <a:xfrm>
            <a:off x="6371384" y="8316717"/>
            <a:ext cx="1519961" cy="76944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0.9</a:t>
            </a:r>
          </a:p>
          <a:p>
            <a:pPr algn="ctr"/>
            <a:r>
              <a:rPr lang="es-ES" sz="2000" dirty="0"/>
              <a:t>(0.53 – 1.6)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6E1831E5-35F0-7992-CD7D-2AE49B766AD7}"/>
              </a:ext>
            </a:extLst>
          </p:cNvPr>
          <p:cNvSpPr txBox="1"/>
          <p:nvPr/>
        </p:nvSpPr>
        <p:spPr>
          <a:xfrm>
            <a:off x="5180036" y="10529951"/>
            <a:ext cx="1155480" cy="351454"/>
          </a:xfrm>
          <a:prstGeom prst="rect">
            <a:avLst/>
          </a:prstGeom>
          <a:solidFill>
            <a:srgbClr val="CCCCCC"/>
          </a:solidFill>
        </p:spPr>
        <p:txBody>
          <a:bodyPr wrap="square" rtlCol="0">
            <a:spAutoFit/>
          </a:bodyPr>
          <a:lstStyle/>
          <a:p>
            <a:pPr algn="ctr"/>
            <a:endParaRPr lang="es-ES" sz="2000" dirty="0"/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7D0F1B73-ACF0-429D-6321-3A389CD369D4}"/>
              </a:ext>
            </a:extLst>
          </p:cNvPr>
          <p:cNvSpPr txBox="1"/>
          <p:nvPr/>
        </p:nvSpPr>
        <p:spPr>
          <a:xfrm>
            <a:off x="5205327" y="6593101"/>
            <a:ext cx="1155480" cy="351454"/>
          </a:xfrm>
          <a:prstGeom prst="rect">
            <a:avLst/>
          </a:prstGeom>
          <a:solidFill>
            <a:srgbClr val="CCCCCC"/>
          </a:solidFill>
        </p:spPr>
        <p:txBody>
          <a:bodyPr wrap="square" rtlCol="0">
            <a:spAutoFit/>
          </a:bodyPr>
          <a:lstStyle/>
          <a:p>
            <a:pPr algn="ctr"/>
            <a:endParaRPr lang="es-ES" sz="2000" dirty="0"/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8DE86988-9CD0-9FFE-B64E-70E3E35316B5}"/>
              </a:ext>
            </a:extLst>
          </p:cNvPr>
          <p:cNvSpPr txBox="1"/>
          <p:nvPr/>
        </p:nvSpPr>
        <p:spPr>
          <a:xfrm>
            <a:off x="5167628" y="2589804"/>
            <a:ext cx="1155480" cy="351454"/>
          </a:xfrm>
          <a:prstGeom prst="rect">
            <a:avLst/>
          </a:prstGeom>
          <a:solidFill>
            <a:srgbClr val="CCCCCC"/>
          </a:solidFill>
        </p:spPr>
        <p:txBody>
          <a:bodyPr wrap="square" rtlCol="0">
            <a:spAutoFit/>
          </a:bodyPr>
          <a:lstStyle/>
          <a:p>
            <a:pPr algn="ctr"/>
            <a:endParaRPr lang="es-ES" sz="2000" dirty="0"/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8025DEB9-C748-088F-5AD6-B965D6FB276A}"/>
              </a:ext>
            </a:extLst>
          </p:cNvPr>
          <p:cNvSpPr txBox="1"/>
          <p:nvPr/>
        </p:nvSpPr>
        <p:spPr>
          <a:xfrm>
            <a:off x="2948924" y="11743327"/>
            <a:ext cx="4759976" cy="74303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524617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BF12E87-0930-BEC7-D6EB-2BD98488D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89704" y="1579296"/>
            <a:ext cx="7768614" cy="776861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70B3BF0-B456-A699-A2E3-96AE1032A3E7}"/>
              </a:ext>
            </a:extLst>
          </p:cNvPr>
          <p:cNvSpPr txBox="1"/>
          <p:nvPr/>
        </p:nvSpPr>
        <p:spPr>
          <a:xfrm>
            <a:off x="660884" y="1236163"/>
            <a:ext cx="828030" cy="940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512" b="1" dirty="0"/>
              <a:t>A</a:t>
            </a:r>
            <a:endParaRPr lang="en-US" sz="5512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7726C9A-8B3A-DE66-1B5B-F78B01C8F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8016" y="1579296"/>
            <a:ext cx="7768615" cy="776861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BDF21EB-F2CF-902D-5B5B-5C5378AA6691}"/>
              </a:ext>
            </a:extLst>
          </p:cNvPr>
          <p:cNvSpPr txBox="1"/>
          <p:nvPr/>
        </p:nvSpPr>
        <p:spPr>
          <a:xfrm>
            <a:off x="9247231" y="1236163"/>
            <a:ext cx="828030" cy="940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512" b="1" dirty="0"/>
              <a:t>B</a:t>
            </a:r>
            <a:endParaRPr lang="en-US" sz="5512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B4B195A-B645-C8E4-51BB-B7A685103093}"/>
              </a:ext>
            </a:extLst>
          </p:cNvPr>
          <p:cNvSpPr txBox="1"/>
          <p:nvPr/>
        </p:nvSpPr>
        <p:spPr>
          <a:xfrm>
            <a:off x="475690" y="9746706"/>
            <a:ext cx="16660942" cy="819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62" b="1" dirty="0"/>
              <a:t>Figure S9. </a:t>
            </a:r>
            <a:r>
              <a:rPr lang="es-ES" sz="2362" dirty="0"/>
              <a:t>Comparison of survival outcomes </a:t>
            </a:r>
            <a:r>
              <a:rPr lang="es-ES" sz="2362" dirty="0" err="1"/>
              <a:t>when</a:t>
            </a:r>
            <a:r>
              <a:rPr lang="es-ES" sz="2362" dirty="0"/>
              <a:t> </a:t>
            </a:r>
            <a:r>
              <a:rPr lang="es-ES" sz="2362" dirty="0" err="1"/>
              <a:t>stratifying</a:t>
            </a:r>
            <a:r>
              <a:rPr lang="es-ES" sz="2362" dirty="0"/>
              <a:t> by year of AML diagnosis: (A) </a:t>
            </a:r>
            <a:r>
              <a:rPr lang="es-ES" sz="2362" dirty="0" err="1"/>
              <a:t>Intensively-treated</a:t>
            </a:r>
            <a:r>
              <a:rPr lang="es-ES" sz="2362" dirty="0"/>
              <a:t> </a:t>
            </a:r>
            <a:r>
              <a:rPr lang="es-ES" sz="2362" i="1" dirty="0"/>
              <a:t>KMT2A</a:t>
            </a:r>
            <a:r>
              <a:rPr lang="es-ES" sz="2362" dirty="0"/>
              <a:t>r AML patients, (B) </a:t>
            </a:r>
            <a:r>
              <a:rPr lang="es-ES" sz="2362" dirty="0" err="1"/>
              <a:t>Subset</a:t>
            </a:r>
            <a:r>
              <a:rPr lang="es-ES" sz="2362" dirty="0"/>
              <a:t> of patients </a:t>
            </a:r>
            <a:r>
              <a:rPr lang="es-ES" sz="2362" dirty="0" err="1"/>
              <a:t>aged</a:t>
            </a:r>
            <a:r>
              <a:rPr lang="es-ES" sz="2362" dirty="0"/>
              <a:t> &lt;60 years with </a:t>
            </a:r>
            <a:r>
              <a:rPr lang="es-ES" sz="2362" i="1" dirty="0"/>
              <a:t>de novo </a:t>
            </a:r>
            <a:r>
              <a:rPr lang="es-ES" sz="2362" dirty="0"/>
              <a:t>AML.</a:t>
            </a:r>
            <a:endParaRPr lang="en-US" sz="2362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E02491F-B6EA-5035-C1F6-DD6CFEDE5B6F}"/>
              </a:ext>
            </a:extLst>
          </p:cNvPr>
          <p:cNvSpPr/>
          <p:nvPr/>
        </p:nvSpPr>
        <p:spPr>
          <a:xfrm>
            <a:off x="1176397" y="8439871"/>
            <a:ext cx="625033" cy="6250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82C3FC2-596E-C1CD-96A7-5530CC0444C3}"/>
              </a:ext>
            </a:extLst>
          </p:cNvPr>
          <p:cNvSpPr/>
          <p:nvPr/>
        </p:nvSpPr>
        <p:spPr>
          <a:xfrm>
            <a:off x="9653059" y="8418648"/>
            <a:ext cx="625033" cy="6250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A4E089-54DB-88F1-48E0-C1D739B4B385}"/>
              </a:ext>
            </a:extLst>
          </p:cNvPr>
          <p:cNvSpPr txBox="1"/>
          <p:nvPr/>
        </p:nvSpPr>
        <p:spPr>
          <a:xfrm>
            <a:off x="755090" y="8771097"/>
            <a:ext cx="171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BFC4"/>
                </a:solidFill>
              </a:rPr>
              <a:t>2007-2020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C8E71DC-2461-5CE7-BFA1-CF580DA81E83}"/>
              </a:ext>
            </a:extLst>
          </p:cNvPr>
          <p:cNvSpPr txBox="1"/>
          <p:nvPr/>
        </p:nvSpPr>
        <p:spPr>
          <a:xfrm>
            <a:off x="5600757" y="5672487"/>
            <a:ext cx="1950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86F66"/>
                </a:solidFill>
              </a:rPr>
              <a:t>1996-2006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0EDF9D4-A3A4-5DA2-A39C-F433BE090343}"/>
              </a:ext>
            </a:extLst>
          </p:cNvPr>
          <p:cNvSpPr txBox="1"/>
          <p:nvPr/>
        </p:nvSpPr>
        <p:spPr>
          <a:xfrm>
            <a:off x="5345045" y="4807472"/>
            <a:ext cx="171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BFC4"/>
                </a:solidFill>
              </a:rPr>
              <a:t>2007-2020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7175BAA-CFCE-B473-4FAC-83CDF18A909A}"/>
              </a:ext>
            </a:extLst>
          </p:cNvPr>
          <p:cNvSpPr txBox="1"/>
          <p:nvPr/>
        </p:nvSpPr>
        <p:spPr>
          <a:xfrm>
            <a:off x="620975" y="8359601"/>
            <a:ext cx="1308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F86F66"/>
                </a:solidFill>
              </a:rPr>
              <a:t>1996-2006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0204DB3-0535-46BA-B279-FBAF991D3092}"/>
              </a:ext>
            </a:extLst>
          </p:cNvPr>
          <p:cNvSpPr txBox="1"/>
          <p:nvPr/>
        </p:nvSpPr>
        <p:spPr>
          <a:xfrm>
            <a:off x="13845157" y="5409030"/>
            <a:ext cx="1950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86F66"/>
                </a:solidFill>
              </a:rPr>
              <a:t>1996-2006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1942C4D-9953-14CB-6579-3BC27160DD7A}"/>
              </a:ext>
            </a:extLst>
          </p:cNvPr>
          <p:cNvSpPr txBox="1"/>
          <p:nvPr/>
        </p:nvSpPr>
        <p:spPr>
          <a:xfrm>
            <a:off x="14529074" y="4602698"/>
            <a:ext cx="171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BFC4"/>
                </a:solidFill>
              </a:rPr>
              <a:t>2007-2020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D5E28B7-7E85-112A-9118-7D865252CB8F}"/>
              </a:ext>
            </a:extLst>
          </p:cNvPr>
          <p:cNvSpPr txBox="1"/>
          <p:nvPr/>
        </p:nvSpPr>
        <p:spPr>
          <a:xfrm>
            <a:off x="9095018" y="8355311"/>
            <a:ext cx="1308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F86F66"/>
                </a:solidFill>
              </a:rPr>
              <a:t>1996-2006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368102B-3247-D5A5-D505-B559DFCCB371}"/>
              </a:ext>
            </a:extLst>
          </p:cNvPr>
          <p:cNvSpPr txBox="1"/>
          <p:nvPr/>
        </p:nvSpPr>
        <p:spPr>
          <a:xfrm>
            <a:off x="9213292" y="8783480"/>
            <a:ext cx="171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BFC4"/>
                </a:solidFill>
              </a:rPr>
              <a:t>2007-2020</a:t>
            </a:r>
          </a:p>
        </p:txBody>
      </p:sp>
    </p:spTree>
    <p:extLst>
      <p:ext uri="{BB962C8B-B14F-4D97-AF65-F5344CB8AC3E}">
        <p14:creationId xmlns:p14="http://schemas.microsoft.com/office/powerpoint/2010/main" val="2309606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A5A14FC-4B76-818F-5DCD-759B1AF211E6}"/>
              </a:ext>
            </a:extLst>
          </p:cNvPr>
          <p:cNvSpPr txBox="1"/>
          <p:nvPr/>
        </p:nvSpPr>
        <p:spPr>
          <a:xfrm>
            <a:off x="588021" y="5463694"/>
            <a:ext cx="16824619" cy="372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812" b="1" dirty="0"/>
              <a:t>SUPPLEMENTARY</a:t>
            </a:r>
          </a:p>
          <a:p>
            <a:pPr algn="ctr"/>
            <a:r>
              <a:rPr lang="es-ES" sz="11812" b="1" dirty="0"/>
              <a:t>TABLES</a:t>
            </a:r>
            <a:endParaRPr lang="en-US" sz="11812" b="1" dirty="0"/>
          </a:p>
        </p:txBody>
      </p:sp>
    </p:spTree>
    <p:extLst>
      <p:ext uri="{BB962C8B-B14F-4D97-AF65-F5344CB8AC3E}">
        <p14:creationId xmlns:p14="http://schemas.microsoft.com/office/powerpoint/2010/main" val="884531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A0EA315-2675-69B4-8459-999679E167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159925"/>
              </p:ext>
            </p:extLst>
          </p:nvPr>
        </p:nvGraphicFramePr>
        <p:xfrm>
          <a:off x="2351244" y="942975"/>
          <a:ext cx="13298174" cy="982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979382" imgH="2202345" progId="Excel.Sheet.12">
                  <p:embed/>
                </p:oleObj>
              </mc:Choice>
              <mc:Fallback>
                <p:oleObj name="Worksheet" r:id="rId2" imgW="2979382" imgH="220234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51244" y="942975"/>
                        <a:ext cx="13298174" cy="982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2C2ECCDA-F85D-ABE2-B14D-C6ABD482F0DC}"/>
              </a:ext>
            </a:extLst>
          </p:cNvPr>
          <p:cNvSpPr txBox="1"/>
          <p:nvPr/>
        </p:nvSpPr>
        <p:spPr>
          <a:xfrm>
            <a:off x="2351244" y="11094135"/>
            <a:ext cx="13298174" cy="819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62" b="1" dirty="0"/>
              <a:t>Table S1</a:t>
            </a:r>
            <a:r>
              <a:rPr lang="en-US" sz="2362" dirty="0"/>
              <a:t>. List of centers and cooperative groups participating in the HARMONY Alliance AML database at the time of the analysis</a:t>
            </a:r>
          </a:p>
        </p:txBody>
      </p:sp>
    </p:spTree>
    <p:extLst>
      <p:ext uri="{BB962C8B-B14F-4D97-AF65-F5344CB8AC3E}">
        <p14:creationId xmlns:p14="http://schemas.microsoft.com/office/powerpoint/2010/main" val="2631943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C2ECCDA-F85D-ABE2-B14D-C6ABD482F0DC}"/>
              </a:ext>
            </a:extLst>
          </p:cNvPr>
          <p:cNvSpPr txBox="1"/>
          <p:nvPr/>
        </p:nvSpPr>
        <p:spPr>
          <a:xfrm>
            <a:off x="3557744" y="13001191"/>
            <a:ext cx="13298174" cy="45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62" b="1" dirty="0"/>
              <a:t>Table S2. </a:t>
            </a:r>
            <a:r>
              <a:rPr lang="en-US" sz="2362" dirty="0"/>
              <a:t>List of analyzed genes ordered by percentage of patients with the mutation (1)</a:t>
            </a:r>
            <a:r>
              <a:rPr lang="en-US" sz="2362" b="1" dirty="0"/>
              <a:t>			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AFAC668-AFC2-15CB-7C41-B0CEEE1516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230898"/>
              </p:ext>
            </p:extLst>
          </p:nvPr>
        </p:nvGraphicFramePr>
        <p:xfrm>
          <a:off x="603250" y="943192"/>
          <a:ext cx="16504764" cy="1089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216183" imgH="4762418" progId="Excel.Sheet.12">
                  <p:embed/>
                </p:oleObj>
              </mc:Choice>
              <mc:Fallback>
                <p:oleObj name="Worksheet" r:id="rId2" imgW="7216183" imgH="476241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3250" y="943192"/>
                        <a:ext cx="16504764" cy="10891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9595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C2ECCDA-F85D-ABE2-B14D-C6ABD482F0DC}"/>
              </a:ext>
            </a:extLst>
          </p:cNvPr>
          <p:cNvSpPr txBox="1"/>
          <p:nvPr/>
        </p:nvSpPr>
        <p:spPr>
          <a:xfrm>
            <a:off x="3557744" y="13001191"/>
            <a:ext cx="13298174" cy="45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62" b="1" dirty="0"/>
              <a:t>Table S2. </a:t>
            </a:r>
            <a:r>
              <a:rPr lang="en-US" sz="2362" dirty="0"/>
              <a:t>List of analyzed genes ordered by percentage of patients with the mutation (2)</a:t>
            </a:r>
            <a:r>
              <a:rPr lang="en-US" sz="2362" b="1" dirty="0"/>
              <a:t>			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95A8B0D-65DF-6D62-1542-591BEA2BA5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658851"/>
              </p:ext>
            </p:extLst>
          </p:nvPr>
        </p:nvGraphicFramePr>
        <p:xfrm>
          <a:off x="590548" y="943192"/>
          <a:ext cx="16504762" cy="1089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216183" imgH="4762418" progId="Excel.Sheet.12">
                  <p:embed/>
                </p:oleObj>
              </mc:Choice>
              <mc:Fallback>
                <p:oleObj name="Worksheet" r:id="rId2" imgW="7216183" imgH="476241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0548" y="943192"/>
                        <a:ext cx="16504762" cy="10891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820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C2ECCDA-F85D-ABE2-B14D-C6ABD482F0DC}"/>
              </a:ext>
            </a:extLst>
          </p:cNvPr>
          <p:cNvSpPr txBox="1"/>
          <p:nvPr/>
        </p:nvSpPr>
        <p:spPr>
          <a:xfrm>
            <a:off x="3557744" y="13001191"/>
            <a:ext cx="13298174" cy="45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62" b="1" dirty="0"/>
              <a:t>Table S2. </a:t>
            </a:r>
            <a:r>
              <a:rPr lang="en-US" sz="2362" dirty="0"/>
              <a:t>List of analyzed genes ordered by percentage of patients with the mutation (3)</a:t>
            </a:r>
            <a:r>
              <a:rPr lang="en-US" sz="2362" b="1" dirty="0"/>
              <a:t>			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0D3013F-B984-99A3-9079-010C33DF70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444290"/>
              </p:ext>
            </p:extLst>
          </p:nvPr>
        </p:nvGraphicFramePr>
        <p:xfrm>
          <a:off x="590548" y="917792"/>
          <a:ext cx="16504762" cy="1089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216183" imgH="4762418" progId="Excel.Sheet.12">
                  <p:embed/>
                </p:oleObj>
              </mc:Choice>
              <mc:Fallback>
                <p:oleObj name="Worksheet" r:id="rId2" imgW="7216183" imgH="476241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0548" y="917792"/>
                        <a:ext cx="16504762" cy="10891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6127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C2ECCDA-F85D-ABE2-B14D-C6ABD482F0DC}"/>
              </a:ext>
            </a:extLst>
          </p:cNvPr>
          <p:cNvSpPr txBox="1"/>
          <p:nvPr/>
        </p:nvSpPr>
        <p:spPr>
          <a:xfrm>
            <a:off x="3557744" y="13001191"/>
            <a:ext cx="13298174" cy="45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62" b="1" dirty="0"/>
              <a:t>Table S2. </a:t>
            </a:r>
            <a:r>
              <a:rPr lang="en-US" sz="2362" dirty="0"/>
              <a:t>List of analyzed genes ordered by percentage of patients with the mutation (4)</a:t>
            </a:r>
            <a:r>
              <a:rPr lang="en-US" sz="2362" b="1" dirty="0"/>
              <a:t>			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0D6A93F-AF8C-3234-266D-CEDD0C62BF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851252"/>
              </p:ext>
            </p:extLst>
          </p:nvPr>
        </p:nvGraphicFramePr>
        <p:xfrm>
          <a:off x="590548" y="943192"/>
          <a:ext cx="16455900" cy="6689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216183" imgH="2933741" progId="Excel.Sheet.12">
                  <p:embed/>
                </p:oleObj>
              </mc:Choice>
              <mc:Fallback>
                <p:oleObj name="Worksheet" r:id="rId2" imgW="7216183" imgH="29337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0548" y="943192"/>
                        <a:ext cx="16455900" cy="6689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6483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C2ECCDA-F85D-ABE2-B14D-C6ABD482F0DC}"/>
              </a:ext>
            </a:extLst>
          </p:cNvPr>
          <p:cNvSpPr txBox="1"/>
          <p:nvPr/>
        </p:nvSpPr>
        <p:spPr>
          <a:xfrm>
            <a:off x="2158343" y="8135035"/>
            <a:ext cx="13298174" cy="45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62" b="1" dirty="0"/>
              <a:t>Table S3</a:t>
            </a:r>
            <a:r>
              <a:rPr lang="en-US" sz="2362" dirty="0"/>
              <a:t>. Induction treatments for </a:t>
            </a:r>
            <a:r>
              <a:rPr lang="en-US" sz="2362" i="1" dirty="0"/>
              <a:t>KMT2A</a:t>
            </a:r>
            <a:r>
              <a:rPr lang="en-US" sz="2362" dirty="0"/>
              <a:t>r AML patients included in this study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DC6633B-261A-43A0-559D-3AE5DE2C87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568032"/>
              </p:ext>
            </p:extLst>
          </p:nvPr>
        </p:nvGraphicFramePr>
        <p:xfrm>
          <a:off x="2158343" y="3240881"/>
          <a:ext cx="13683976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450011" imgH="1287821" progId="Excel.Sheet.12">
                  <p:embed/>
                </p:oleObj>
              </mc:Choice>
              <mc:Fallback>
                <p:oleObj name="Worksheet" r:id="rId2" imgW="4450011" imgH="12878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58343" y="3240881"/>
                        <a:ext cx="13683976" cy="395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6186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C2ECCDA-F85D-ABE2-B14D-C6ABD482F0DC}"/>
              </a:ext>
            </a:extLst>
          </p:cNvPr>
          <p:cNvSpPr txBox="1"/>
          <p:nvPr/>
        </p:nvSpPr>
        <p:spPr>
          <a:xfrm>
            <a:off x="238110" y="6956289"/>
            <a:ext cx="17524439" cy="1182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62" b="1" dirty="0"/>
              <a:t>Table S4. </a:t>
            </a:r>
            <a:r>
              <a:rPr lang="en-US" sz="2362" dirty="0"/>
              <a:t>Comparison of patient characteristics among different </a:t>
            </a:r>
            <a:r>
              <a:rPr lang="en-US" sz="2362" i="1" dirty="0"/>
              <a:t>KMT2A</a:t>
            </a:r>
            <a:r>
              <a:rPr lang="en-US" sz="2362" dirty="0"/>
              <a:t> translocation partners. Abbreviations: AML, acute myeloid leukemia; MDS, myelodysplastic syndrome; WBC, white blood cell; ELN, European LeukemiaNet; HSCT, Hematopoietic Stem Cell Transplantation; CI, confidence interval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E6B6D4F-A046-3C59-DB96-F3A2F36311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352281"/>
              </p:ext>
            </p:extLst>
          </p:nvPr>
        </p:nvGraphicFramePr>
        <p:xfrm>
          <a:off x="238111" y="399982"/>
          <a:ext cx="17524440" cy="5861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3693166" imgH="4579661" progId="Excel.Sheet.12">
                  <p:embed/>
                </p:oleObj>
              </mc:Choice>
              <mc:Fallback>
                <p:oleObj name="Worksheet" r:id="rId2" imgW="13693166" imgH="45796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8111" y="399982"/>
                        <a:ext cx="17524440" cy="5861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033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A5A14FC-4B76-818F-5DCD-759B1AF211E6}"/>
              </a:ext>
            </a:extLst>
          </p:cNvPr>
          <p:cNvSpPr txBox="1"/>
          <p:nvPr/>
        </p:nvSpPr>
        <p:spPr>
          <a:xfrm>
            <a:off x="588021" y="5463694"/>
            <a:ext cx="16824619" cy="372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812" b="1" dirty="0"/>
              <a:t>SUPPLEMENTARY</a:t>
            </a:r>
          </a:p>
          <a:p>
            <a:pPr algn="ctr"/>
            <a:r>
              <a:rPr lang="es-ES" sz="11812" b="1" dirty="0"/>
              <a:t>FIGURES</a:t>
            </a:r>
            <a:endParaRPr lang="en-US" sz="11812" b="1" dirty="0"/>
          </a:p>
        </p:txBody>
      </p:sp>
    </p:spTree>
    <p:extLst>
      <p:ext uri="{BB962C8B-B14F-4D97-AF65-F5344CB8AC3E}">
        <p14:creationId xmlns:p14="http://schemas.microsoft.com/office/powerpoint/2010/main" val="3206075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D5866FF-ED4F-5B85-BABC-D58137CA8602}"/>
              </a:ext>
            </a:extLst>
          </p:cNvPr>
          <p:cNvSpPr txBox="1"/>
          <p:nvPr/>
        </p:nvSpPr>
        <p:spPr>
          <a:xfrm>
            <a:off x="5904157" y="2488174"/>
            <a:ext cx="4086150" cy="127374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43" b="1" dirty="0"/>
              <a:t>n=6342</a:t>
            </a:r>
            <a:endParaRPr lang="en-US" sz="2067" b="1" dirty="0"/>
          </a:p>
          <a:p>
            <a:pPr algn="ctr"/>
            <a:r>
              <a:rPr lang="en-US" sz="2067" dirty="0"/>
              <a:t>AML patients in HARMONY platform at the time of the analysis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0AE83D-1EBD-A090-280E-3BA08B74A3B2}"/>
              </a:ext>
            </a:extLst>
          </p:cNvPr>
          <p:cNvSpPr txBox="1"/>
          <p:nvPr/>
        </p:nvSpPr>
        <p:spPr>
          <a:xfrm>
            <a:off x="5904157" y="4904314"/>
            <a:ext cx="4086150" cy="95564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43" b="1" dirty="0"/>
              <a:t>n=6005</a:t>
            </a:r>
            <a:endParaRPr lang="en-US" sz="2067" b="1" dirty="0"/>
          </a:p>
          <a:p>
            <a:pPr algn="ctr"/>
            <a:r>
              <a:rPr lang="en-US" sz="2067" dirty="0"/>
              <a:t>Informed karyotype (ISCN)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98492D-0F8F-DF58-AEE6-2F468038BB3F}"/>
              </a:ext>
            </a:extLst>
          </p:cNvPr>
          <p:cNvSpPr txBox="1"/>
          <p:nvPr/>
        </p:nvSpPr>
        <p:spPr>
          <a:xfrm>
            <a:off x="5998660" y="7562702"/>
            <a:ext cx="3897143" cy="159184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43" b="1" dirty="0"/>
              <a:t>n=205</a:t>
            </a:r>
            <a:endParaRPr lang="en-US" sz="2067" b="1" dirty="0"/>
          </a:p>
          <a:p>
            <a:pPr algn="ctr"/>
            <a:r>
              <a:rPr lang="en-US" sz="2067" i="1" dirty="0"/>
              <a:t>KMT2A</a:t>
            </a:r>
            <a:r>
              <a:rPr lang="en-US" sz="2067" dirty="0"/>
              <a:t>r present</a:t>
            </a:r>
          </a:p>
          <a:p>
            <a:pPr algn="ctr"/>
            <a:r>
              <a:rPr lang="en-US" sz="2067" dirty="0"/>
              <a:t>(by karyotype, confirmed by FISH)</a:t>
            </a:r>
          </a:p>
          <a:p>
            <a:pPr algn="ctr"/>
            <a:r>
              <a:rPr lang="en-US" sz="2067" b="1" dirty="0"/>
              <a:t>Main analysis cohort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9A3E9ADF-8765-2327-1EF9-9BAA429E11FA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7947232" y="3761921"/>
            <a:ext cx="0" cy="11423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85384917-5A36-0E61-E756-9EC66FE54EBD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7947232" y="5859960"/>
            <a:ext cx="0" cy="17027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214FF1EF-F206-4EE4-A9FB-F67DE3DDA9EA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7947232" y="4226966"/>
            <a:ext cx="2853105" cy="277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06F1287-57FA-EC37-AAE7-F45715794A9E}"/>
              </a:ext>
            </a:extLst>
          </p:cNvPr>
          <p:cNvSpPr txBox="1"/>
          <p:nvPr/>
        </p:nvSpPr>
        <p:spPr>
          <a:xfrm>
            <a:off x="10800337" y="3908192"/>
            <a:ext cx="2691101" cy="63754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67" dirty="0"/>
              <a:t>Excluded (n=337)</a:t>
            </a:r>
            <a:endParaRPr lang="en-US" sz="1476" dirty="0"/>
          </a:p>
          <a:p>
            <a:pPr algn="ctr"/>
            <a:r>
              <a:rPr lang="en-US" sz="1476" dirty="0"/>
              <a:t>Karyotype not available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4FB15A0-5AA3-A96D-A1F7-75E4B10C3BB3}"/>
              </a:ext>
            </a:extLst>
          </p:cNvPr>
          <p:cNvSpPr txBox="1"/>
          <p:nvPr/>
        </p:nvSpPr>
        <p:spPr>
          <a:xfrm>
            <a:off x="10800337" y="6182998"/>
            <a:ext cx="3042112" cy="8646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67" dirty="0"/>
              <a:t>Excluded (n=5800)</a:t>
            </a:r>
            <a:endParaRPr lang="en-US" sz="1476" dirty="0"/>
          </a:p>
          <a:p>
            <a:pPr algn="ctr"/>
            <a:r>
              <a:rPr lang="en-US" sz="1476" i="1" dirty="0"/>
              <a:t>KMT2A</a:t>
            </a:r>
            <a:r>
              <a:rPr lang="en-US" sz="1476" dirty="0"/>
              <a:t>r not present by conventional karyotype and FISH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A86C115-BF04-451A-A152-EDAD6DE1C280}"/>
              </a:ext>
            </a:extLst>
          </p:cNvPr>
          <p:cNvSpPr txBox="1"/>
          <p:nvPr/>
        </p:nvSpPr>
        <p:spPr>
          <a:xfrm>
            <a:off x="10800337" y="7926230"/>
            <a:ext cx="1926071" cy="86466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67" dirty="0"/>
              <a:t>n=185</a:t>
            </a:r>
            <a:endParaRPr lang="en-US" sz="1476" dirty="0"/>
          </a:p>
          <a:p>
            <a:pPr algn="ctr"/>
            <a:r>
              <a:rPr lang="en-US" sz="1476" dirty="0"/>
              <a:t>NGS panel performed</a:t>
            </a:r>
          </a:p>
          <a:p>
            <a:pPr algn="ctr"/>
            <a:r>
              <a:rPr lang="en-US" sz="1476" dirty="0"/>
              <a:t>(≥40 genes)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E5D6B44-9C4E-BE42-3CFA-DDF0FF3D3881}"/>
              </a:ext>
            </a:extLst>
          </p:cNvPr>
          <p:cNvSpPr txBox="1"/>
          <p:nvPr/>
        </p:nvSpPr>
        <p:spPr>
          <a:xfrm>
            <a:off x="5998660" y="9994177"/>
            <a:ext cx="3897143" cy="127374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43" b="1" dirty="0"/>
              <a:t>n=115</a:t>
            </a:r>
          </a:p>
          <a:p>
            <a:pPr algn="ctr"/>
            <a:r>
              <a:rPr lang="en-US" sz="2067" dirty="0"/>
              <a:t>Aged &lt;60 years with </a:t>
            </a:r>
            <a:r>
              <a:rPr lang="en-US" sz="2067" i="1" dirty="0"/>
              <a:t>de novo </a:t>
            </a:r>
            <a:r>
              <a:rPr lang="en-US" sz="2067" dirty="0"/>
              <a:t>AML</a:t>
            </a:r>
          </a:p>
          <a:p>
            <a:pPr algn="ctr"/>
            <a:r>
              <a:rPr lang="en-US" sz="2067" b="1" dirty="0" err="1"/>
              <a:t>Subanalysis</a:t>
            </a:r>
            <a:r>
              <a:rPr lang="en-US" sz="2067" b="1" dirty="0"/>
              <a:t> cohort</a:t>
            </a:r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164499A9-35A7-DA28-C2A7-D7187FFEC14D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7947232" y="6615328"/>
            <a:ext cx="2853105" cy="334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9DFA6E42-8D27-53E5-4A07-FBF1291E7A17}"/>
              </a:ext>
            </a:extLst>
          </p:cNvPr>
          <p:cNvCxnSpPr>
            <a:cxnSpLocks/>
            <a:stCxn id="6" idx="2"/>
            <a:endCxn id="26" idx="0"/>
          </p:cNvCxnSpPr>
          <p:nvPr/>
        </p:nvCxnSpPr>
        <p:spPr>
          <a:xfrm>
            <a:off x="7947232" y="9154548"/>
            <a:ext cx="0" cy="839629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B4FF0041-DAF3-E800-8AE0-2B9CBE4A9B44}"/>
              </a:ext>
            </a:extLst>
          </p:cNvPr>
          <p:cNvCxnSpPr>
            <a:cxnSpLocks/>
            <a:stCxn id="6" idx="3"/>
            <a:endCxn id="20" idx="1"/>
          </p:cNvCxnSpPr>
          <p:nvPr/>
        </p:nvCxnSpPr>
        <p:spPr>
          <a:xfrm flipV="1">
            <a:off x="9895803" y="8358560"/>
            <a:ext cx="904534" cy="65"/>
          </a:xfrm>
          <a:prstGeom prst="straightConnector1">
            <a:avLst/>
          </a:prstGeom>
          <a:ln w="9525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065DE73-8DB5-3399-D18E-13251452232C}"/>
              </a:ext>
            </a:extLst>
          </p:cNvPr>
          <p:cNvSpPr txBox="1"/>
          <p:nvPr/>
        </p:nvSpPr>
        <p:spPr>
          <a:xfrm>
            <a:off x="1307552" y="12703420"/>
            <a:ext cx="155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Figure S1. </a:t>
            </a:r>
            <a:r>
              <a:rPr lang="es-ES" sz="2000" dirty="0" err="1"/>
              <a:t>Selection</a:t>
            </a:r>
            <a:r>
              <a:rPr lang="es-ES" sz="2000" dirty="0"/>
              <a:t> criteria of the patients included in this retrospective analysis. AML, acute myeloid leukemia; </a:t>
            </a:r>
            <a:r>
              <a:rPr lang="en-US" sz="2000" dirty="0"/>
              <a:t>FISH, fluorescence in situ hybridization; </a:t>
            </a:r>
            <a:r>
              <a:rPr lang="es-ES" sz="2000" dirty="0"/>
              <a:t>ISCN, </a:t>
            </a:r>
            <a:r>
              <a:rPr lang="en-US" sz="2000" dirty="0"/>
              <a:t>International System for Human </a:t>
            </a:r>
            <a:r>
              <a:rPr lang="en-US" sz="2000" dirty="0" err="1"/>
              <a:t>Cytogenomic</a:t>
            </a:r>
            <a:r>
              <a:rPr lang="en-US" sz="2000" dirty="0"/>
              <a:t> Nomenclature; NGS, next-generation sequencing.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91387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1110BF3-A13B-0F51-600A-CD6E41A086EB}"/>
              </a:ext>
            </a:extLst>
          </p:cNvPr>
          <p:cNvSpPr txBox="1"/>
          <p:nvPr/>
        </p:nvSpPr>
        <p:spPr>
          <a:xfrm>
            <a:off x="1307552" y="12703420"/>
            <a:ext cx="13556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Figure S2. </a:t>
            </a:r>
            <a:r>
              <a:rPr lang="es-ES" sz="2000" dirty="0" err="1"/>
              <a:t>Impact</a:t>
            </a:r>
            <a:r>
              <a:rPr lang="es-ES" sz="2000" dirty="0"/>
              <a:t> of </a:t>
            </a:r>
            <a:r>
              <a:rPr lang="es-ES" sz="2000" dirty="0" err="1"/>
              <a:t>additional</a:t>
            </a:r>
            <a:r>
              <a:rPr lang="es-ES" sz="2000" dirty="0"/>
              <a:t> </a:t>
            </a:r>
            <a:r>
              <a:rPr lang="es-ES" sz="2000" dirty="0" err="1"/>
              <a:t>cytogenetic</a:t>
            </a:r>
            <a:r>
              <a:rPr lang="es-ES" sz="2000" dirty="0"/>
              <a:t> </a:t>
            </a:r>
            <a:r>
              <a:rPr lang="es-ES" sz="2000" dirty="0" err="1"/>
              <a:t>aberrations</a:t>
            </a:r>
            <a:r>
              <a:rPr lang="es-ES" sz="2000" dirty="0"/>
              <a:t> in overall survival of </a:t>
            </a:r>
            <a:r>
              <a:rPr lang="es-ES" sz="2000" i="1" dirty="0"/>
              <a:t>KMT2A</a:t>
            </a:r>
            <a:r>
              <a:rPr lang="es-ES" sz="2000" dirty="0"/>
              <a:t>r AML patients: (A) Presence of any </a:t>
            </a:r>
            <a:r>
              <a:rPr lang="es-ES" sz="2000" dirty="0" err="1"/>
              <a:t>additional</a:t>
            </a:r>
            <a:r>
              <a:rPr lang="es-ES" sz="2000" dirty="0"/>
              <a:t> </a:t>
            </a:r>
            <a:r>
              <a:rPr lang="es-ES" sz="2000" dirty="0" err="1"/>
              <a:t>alteration</a:t>
            </a:r>
            <a:r>
              <a:rPr lang="es-ES" sz="2000" dirty="0"/>
              <a:t> vs no </a:t>
            </a:r>
            <a:r>
              <a:rPr lang="es-ES" sz="2000" dirty="0" err="1"/>
              <a:t>other</a:t>
            </a:r>
            <a:r>
              <a:rPr lang="es-ES" sz="2000" dirty="0"/>
              <a:t> </a:t>
            </a:r>
            <a:r>
              <a:rPr lang="es-ES" sz="2000" dirty="0" err="1"/>
              <a:t>alteration</a:t>
            </a:r>
            <a:r>
              <a:rPr lang="es-ES" sz="2000" dirty="0"/>
              <a:t> </a:t>
            </a:r>
            <a:r>
              <a:rPr lang="es-ES" sz="2000" dirty="0" err="1"/>
              <a:t>apart</a:t>
            </a:r>
            <a:r>
              <a:rPr lang="es-ES" sz="2000" dirty="0"/>
              <a:t> from </a:t>
            </a:r>
            <a:r>
              <a:rPr lang="es-ES" sz="2000" i="1" dirty="0"/>
              <a:t>KMT2A</a:t>
            </a:r>
            <a:r>
              <a:rPr lang="es-ES" sz="2000" dirty="0"/>
              <a:t>r, (B) </a:t>
            </a:r>
            <a:r>
              <a:rPr lang="es-ES" sz="2000" dirty="0" err="1"/>
              <a:t>Complex</a:t>
            </a:r>
            <a:r>
              <a:rPr lang="es-ES" sz="2000" dirty="0"/>
              <a:t> </a:t>
            </a:r>
            <a:r>
              <a:rPr lang="es-ES" sz="2000" dirty="0" err="1"/>
              <a:t>karyotype</a:t>
            </a:r>
            <a:r>
              <a:rPr lang="es-ES" sz="2000" dirty="0"/>
              <a:t> (2 or more </a:t>
            </a:r>
            <a:r>
              <a:rPr lang="es-ES" sz="2000" dirty="0" err="1"/>
              <a:t>additional</a:t>
            </a:r>
            <a:r>
              <a:rPr lang="es-ES" sz="2000" dirty="0"/>
              <a:t> </a:t>
            </a:r>
            <a:r>
              <a:rPr lang="es-ES" sz="2000" dirty="0" err="1"/>
              <a:t>cytogenetic</a:t>
            </a:r>
            <a:r>
              <a:rPr lang="es-ES" sz="2000" dirty="0"/>
              <a:t> </a:t>
            </a:r>
            <a:r>
              <a:rPr lang="es-ES" sz="2000" dirty="0" err="1"/>
              <a:t>aberrations</a:t>
            </a:r>
            <a:r>
              <a:rPr lang="es-ES" sz="2000" dirty="0"/>
              <a:t> </a:t>
            </a:r>
            <a:r>
              <a:rPr lang="es-ES" sz="2000" dirty="0" err="1"/>
              <a:t>apart</a:t>
            </a:r>
            <a:r>
              <a:rPr lang="es-ES" sz="2000" dirty="0"/>
              <a:t> from </a:t>
            </a:r>
            <a:r>
              <a:rPr lang="es-ES" sz="2000" i="1" dirty="0"/>
              <a:t>KMT2A</a:t>
            </a:r>
            <a:r>
              <a:rPr lang="es-ES" sz="2000" dirty="0"/>
              <a:t>r), (C) </a:t>
            </a:r>
            <a:r>
              <a:rPr lang="es-ES" sz="2000" dirty="0" err="1"/>
              <a:t>Trisomy</a:t>
            </a:r>
            <a:r>
              <a:rPr lang="es-ES" sz="2000" dirty="0"/>
              <a:t> 8. OS, overall survival.</a:t>
            </a:r>
            <a:endParaRPr lang="en-US" sz="2000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39917859-6834-0F6F-EC84-711ADCEA4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45599" y="219927"/>
            <a:ext cx="6081431" cy="608143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29C64101-13B8-FEE1-1C10-EB346123D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782844" y="164216"/>
            <a:ext cx="6081431" cy="6081431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12EC5A79-E792-3EAB-1172-7396FDFE1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714067" y="6565016"/>
            <a:ext cx="6081431" cy="60814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2D09926-E1FF-D9F1-0563-34F9D3AAF77D}"/>
              </a:ext>
            </a:extLst>
          </p:cNvPr>
          <p:cNvSpPr txBox="1"/>
          <p:nvPr/>
        </p:nvSpPr>
        <p:spPr>
          <a:xfrm>
            <a:off x="1307552" y="15352"/>
            <a:ext cx="8130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b="1" dirty="0"/>
              <a:t>A</a:t>
            </a:r>
            <a:endParaRPr lang="en-US" sz="5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5E9EACA-D05D-3725-AF04-7F19E3B887C4}"/>
              </a:ext>
            </a:extLst>
          </p:cNvPr>
          <p:cNvSpPr txBox="1"/>
          <p:nvPr/>
        </p:nvSpPr>
        <p:spPr>
          <a:xfrm>
            <a:off x="1307552" y="6245647"/>
            <a:ext cx="8130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b="1" dirty="0"/>
              <a:t>C</a:t>
            </a:r>
            <a:endParaRPr lang="en-US" sz="5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6C3EB81-C96A-CB29-C248-153CA4328CD5}"/>
              </a:ext>
            </a:extLst>
          </p:cNvPr>
          <p:cNvSpPr txBox="1"/>
          <p:nvPr/>
        </p:nvSpPr>
        <p:spPr>
          <a:xfrm>
            <a:off x="8554672" y="15352"/>
            <a:ext cx="8130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b="1" dirty="0"/>
              <a:t>B</a:t>
            </a:r>
            <a:endParaRPr lang="en-US" sz="5000" b="1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D8990FD-6DBA-68F9-8A9F-0CF47F6BBFBE}"/>
              </a:ext>
            </a:extLst>
          </p:cNvPr>
          <p:cNvSpPr/>
          <p:nvPr/>
        </p:nvSpPr>
        <p:spPr>
          <a:xfrm>
            <a:off x="1714067" y="5588386"/>
            <a:ext cx="625033" cy="6250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BEA30DF-3F58-D116-DBBE-9935C047678E}"/>
              </a:ext>
            </a:extLst>
          </p:cNvPr>
          <p:cNvSpPr/>
          <p:nvPr/>
        </p:nvSpPr>
        <p:spPr>
          <a:xfrm>
            <a:off x="8821424" y="5448845"/>
            <a:ext cx="686639" cy="6250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02397C6-CBD3-47A5-3998-B6A63B15D2E1}"/>
              </a:ext>
            </a:extLst>
          </p:cNvPr>
          <p:cNvSpPr txBox="1"/>
          <p:nvPr/>
        </p:nvSpPr>
        <p:spPr>
          <a:xfrm>
            <a:off x="8371045" y="5338857"/>
            <a:ext cx="1104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>
                <a:solidFill>
                  <a:srgbClr val="F86F66"/>
                </a:solidFill>
              </a:rPr>
              <a:t>Complex</a:t>
            </a:r>
            <a:r>
              <a:rPr lang="es-ES" sz="1400" b="1" dirty="0">
                <a:solidFill>
                  <a:srgbClr val="F86F66"/>
                </a:solidFill>
              </a:rPr>
              <a:t> </a:t>
            </a:r>
            <a:r>
              <a:rPr lang="es-ES" sz="1400" b="1" dirty="0" err="1">
                <a:solidFill>
                  <a:srgbClr val="F86F66"/>
                </a:solidFill>
              </a:rPr>
              <a:t>aberrations</a:t>
            </a:r>
            <a:endParaRPr lang="es-ES" sz="1400" b="1" dirty="0">
              <a:solidFill>
                <a:srgbClr val="F86F66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27B9CBB-76DD-1F0B-6529-DD869CD68922}"/>
              </a:ext>
            </a:extLst>
          </p:cNvPr>
          <p:cNvSpPr txBox="1"/>
          <p:nvPr/>
        </p:nvSpPr>
        <p:spPr>
          <a:xfrm>
            <a:off x="8371045" y="5771314"/>
            <a:ext cx="1256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FC4"/>
                </a:solidFill>
              </a:rPr>
              <a:t>Rest of cohort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F9989AB-7D52-9BDF-D4BA-7AC95F1F74F4}"/>
              </a:ext>
            </a:extLst>
          </p:cNvPr>
          <p:cNvSpPr txBox="1"/>
          <p:nvPr/>
        </p:nvSpPr>
        <p:spPr>
          <a:xfrm>
            <a:off x="11170486" y="3301556"/>
            <a:ext cx="1212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>
                <a:solidFill>
                  <a:srgbClr val="F86F66"/>
                </a:solidFill>
              </a:rPr>
              <a:t>Complex</a:t>
            </a:r>
            <a:r>
              <a:rPr lang="es-ES" sz="1400" b="1" dirty="0">
                <a:solidFill>
                  <a:srgbClr val="F86F66"/>
                </a:solidFill>
              </a:rPr>
              <a:t> </a:t>
            </a:r>
            <a:r>
              <a:rPr lang="es-ES" sz="1400" b="1" dirty="0" err="1">
                <a:solidFill>
                  <a:srgbClr val="F86F66"/>
                </a:solidFill>
              </a:rPr>
              <a:t>aberrations</a:t>
            </a:r>
            <a:endParaRPr lang="es-ES" sz="1400" b="1" dirty="0">
              <a:solidFill>
                <a:srgbClr val="F86F66"/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FF28C3C-DC45-B29B-195C-13AA0792BDBD}"/>
              </a:ext>
            </a:extLst>
          </p:cNvPr>
          <p:cNvSpPr txBox="1"/>
          <p:nvPr/>
        </p:nvSpPr>
        <p:spPr>
          <a:xfrm>
            <a:off x="11560534" y="2452342"/>
            <a:ext cx="1472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FC4"/>
                </a:solidFill>
              </a:rPr>
              <a:t>Rest of cohort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41BB2A5F-E0F4-5D9E-C042-508E3C17EFE4}"/>
              </a:ext>
            </a:extLst>
          </p:cNvPr>
          <p:cNvSpPr/>
          <p:nvPr/>
        </p:nvSpPr>
        <p:spPr>
          <a:xfrm>
            <a:off x="1808065" y="11886298"/>
            <a:ext cx="625033" cy="6250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2CA7B7E-F492-CB6A-C5DA-0CA07B530388}"/>
              </a:ext>
            </a:extLst>
          </p:cNvPr>
          <p:cNvSpPr/>
          <p:nvPr/>
        </p:nvSpPr>
        <p:spPr>
          <a:xfrm>
            <a:off x="8881863" y="11803855"/>
            <a:ext cx="625033" cy="6250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E84BC88-2EC2-96E8-766A-02A6026D57BB}"/>
              </a:ext>
            </a:extLst>
          </p:cNvPr>
          <p:cNvSpPr txBox="1"/>
          <p:nvPr/>
        </p:nvSpPr>
        <p:spPr>
          <a:xfrm>
            <a:off x="5250966" y="9765089"/>
            <a:ext cx="1264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FC4"/>
                </a:solidFill>
              </a:rPr>
              <a:t>Rest of cohort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F2B0A6-CFE5-15B0-6306-94DFA8315066}"/>
              </a:ext>
            </a:extLst>
          </p:cNvPr>
          <p:cNvSpPr txBox="1"/>
          <p:nvPr/>
        </p:nvSpPr>
        <p:spPr>
          <a:xfrm>
            <a:off x="5570449" y="9137943"/>
            <a:ext cx="1145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>
                <a:solidFill>
                  <a:srgbClr val="F86F66"/>
                </a:solidFill>
              </a:rPr>
              <a:t>Trisomy</a:t>
            </a:r>
            <a:r>
              <a:rPr lang="es-ES" sz="1400" b="1" dirty="0">
                <a:solidFill>
                  <a:srgbClr val="F86F66"/>
                </a:solidFill>
              </a:rPr>
              <a:t> 8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4ABEF2-6A52-2069-4797-EC5948B4E78B}"/>
              </a:ext>
            </a:extLst>
          </p:cNvPr>
          <p:cNvSpPr txBox="1"/>
          <p:nvPr/>
        </p:nvSpPr>
        <p:spPr>
          <a:xfrm>
            <a:off x="1409833" y="11826581"/>
            <a:ext cx="1145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>
                <a:solidFill>
                  <a:srgbClr val="F86F66"/>
                </a:solidFill>
              </a:rPr>
              <a:t>Trisomy</a:t>
            </a:r>
            <a:r>
              <a:rPr lang="es-ES" sz="1400" b="1" dirty="0">
                <a:solidFill>
                  <a:srgbClr val="F86F66"/>
                </a:solidFill>
              </a:rPr>
              <a:t> 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3D8ED0C-5216-6EC8-B829-A19E566CC715}"/>
              </a:ext>
            </a:extLst>
          </p:cNvPr>
          <p:cNvSpPr txBox="1"/>
          <p:nvPr/>
        </p:nvSpPr>
        <p:spPr>
          <a:xfrm>
            <a:off x="1250422" y="12198814"/>
            <a:ext cx="1332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FC4"/>
                </a:solidFill>
              </a:rPr>
              <a:t>Rest of cohort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A3E458A-BA71-03C5-CFCF-7B881E01BC88}"/>
              </a:ext>
            </a:extLst>
          </p:cNvPr>
          <p:cNvSpPr txBox="1"/>
          <p:nvPr/>
        </p:nvSpPr>
        <p:spPr>
          <a:xfrm>
            <a:off x="817957" y="5439584"/>
            <a:ext cx="16151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F86F66"/>
                </a:solidFill>
              </a:rPr>
              <a:t>≥ 1 </a:t>
            </a:r>
            <a:r>
              <a:rPr lang="es-ES" sz="1100" b="1" dirty="0" err="1">
                <a:solidFill>
                  <a:srgbClr val="F86F66"/>
                </a:solidFill>
              </a:rPr>
              <a:t>additional</a:t>
            </a:r>
            <a:r>
              <a:rPr lang="es-ES" sz="1100" b="1" dirty="0">
                <a:solidFill>
                  <a:srgbClr val="F86F66"/>
                </a:solidFill>
              </a:rPr>
              <a:t> </a:t>
            </a:r>
            <a:r>
              <a:rPr lang="es-ES" sz="1100" b="1" dirty="0" err="1">
                <a:solidFill>
                  <a:srgbClr val="F86F66"/>
                </a:solidFill>
              </a:rPr>
              <a:t>cytogenetic</a:t>
            </a:r>
            <a:r>
              <a:rPr lang="es-ES" sz="1100" b="1" dirty="0">
                <a:solidFill>
                  <a:srgbClr val="F86F66"/>
                </a:solidFill>
              </a:rPr>
              <a:t> </a:t>
            </a:r>
            <a:r>
              <a:rPr lang="es-ES" sz="1100" b="1" dirty="0" err="1">
                <a:solidFill>
                  <a:srgbClr val="F86F66"/>
                </a:solidFill>
              </a:rPr>
              <a:t>aberrations</a:t>
            </a:r>
            <a:endParaRPr lang="es-ES" sz="1100" b="1" dirty="0">
              <a:solidFill>
                <a:srgbClr val="F86F66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ECD5A85-E1F3-FBB9-7BB5-6CBC18BCD33E}"/>
              </a:ext>
            </a:extLst>
          </p:cNvPr>
          <p:cNvSpPr txBox="1"/>
          <p:nvPr/>
        </p:nvSpPr>
        <p:spPr>
          <a:xfrm>
            <a:off x="2692923" y="2606230"/>
            <a:ext cx="15976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F86F66"/>
                </a:solidFill>
              </a:rPr>
              <a:t>≥ 1 </a:t>
            </a:r>
            <a:r>
              <a:rPr lang="es-ES" sz="1100" b="1" dirty="0" err="1">
                <a:solidFill>
                  <a:srgbClr val="F86F66"/>
                </a:solidFill>
              </a:rPr>
              <a:t>additional</a:t>
            </a:r>
            <a:r>
              <a:rPr lang="es-ES" sz="1100" b="1" dirty="0">
                <a:solidFill>
                  <a:srgbClr val="F86F66"/>
                </a:solidFill>
              </a:rPr>
              <a:t> </a:t>
            </a:r>
            <a:r>
              <a:rPr lang="es-ES" sz="1100" b="1" dirty="0" err="1">
                <a:solidFill>
                  <a:srgbClr val="F86F66"/>
                </a:solidFill>
              </a:rPr>
              <a:t>cytogenetic</a:t>
            </a:r>
            <a:r>
              <a:rPr lang="es-ES" sz="1100" b="1" dirty="0">
                <a:solidFill>
                  <a:srgbClr val="F86F66"/>
                </a:solidFill>
              </a:rPr>
              <a:t> </a:t>
            </a:r>
            <a:r>
              <a:rPr lang="es-ES" sz="1100" b="1" dirty="0" err="1">
                <a:solidFill>
                  <a:srgbClr val="F86F66"/>
                </a:solidFill>
              </a:rPr>
              <a:t>aberrations</a:t>
            </a:r>
            <a:endParaRPr lang="es-ES" sz="1100" b="1" dirty="0">
              <a:solidFill>
                <a:srgbClr val="F86F66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AC82259-509E-1612-3CAD-2041A0D34AC6}"/>
              </a:ext>
            </a:extLst>
          </p:cNvPr>
          <p:cNvSpPr txBox="1"/>
          <p:nvPr/>
        </p:nvSpPr>
        <p:spPr>
          <a:xfrm>
            <a:off x="3656588" y="1892473"/>
            <a:ext cx="1472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FC4"/>
                </a:solidFill>
              </a:rPr>
              <a:t>Only </a:t>
            </a:r>
            <a:r>
              <a:rPr lang="es-ES" sz="1400" b="1" i="1" dirty="0">
                <a:solidFill>
                  <a:srgbClr val="00BFC4"/>
                </a:solidFill>
              </a:rPr>
              <a:t>KMT2A</a:t>
            </a:r>
            <a:r>
              <a:rPr lang="es-ES" sz="1400" b="1" dirty="0">
                <a:solidFill>
                  <a:srgbClr val="00BFC4"/>
                </a:solidFill>
              </a:rPr>
              <a:t>r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C0A2CF5-EA49-F526-1162-77CA217591FA}"/>
              </a:ext>
            </a:extLst>
          </p:cNvPr>
          <p:cNvSpPr txBox="1"/>
          <p:nvPr/>
        </p:nvSpPr>
        <p:spPr>
          <a:xfrm>
            <a:off x="1220364" y="5847479"/>
            <a:ext cx="1472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FC4"/>
                </a:solidFill>
              </a:rPr>
              <a:t>Only </a:t>
            </a:r>
            <a:r>
              <a:rPr lang="es-ES" sz="1400" b="1" i="1" dirty="0">
                <a:solidFill>
                  <a:srgbClr val="00BFC4"/>
                </a:solidFill>
              </a:rPr>
              <a:t>KMT2A</a:t>
            </a:r>
            <a:r>
              <a:rPr lang="es-ES" sz="1400" b="1" dirty="0">
                <a:solidFill>
                  <a:srgbClr val="00BFC4"/>
                </a:solidFill>
              </a:rPr>
              <a:t>r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80FEB56-120A-D24A-ED18-1583B30204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2843" y="6564689"/>
            <a:ext cx="6081432" cy="6081432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34335991-EAF3-3238-528A-AE28ADAB029D}"/>
              </a:ext>
            </a:extLst>
          </p:cNvPr>
          <p:cNvSpPr/>
          <p:nvPr/>
        </p:nvSpPr>
        <p:spPr>
          <a:xfrm>
            <a:off x="8999131" y="11826581"/>
            <a:ext cx="413093" cy="67021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1BC4B31-6611-5715-0611-1A89FC635690}"/>
              </a:ext>
            </a:extLst>
          </p:cNvPr>
          <p:cNvSpPr txBox="1"/>
          <p:nvPr/>
        </p:nvSpPr>
        <p:spPr>
          <a:xfrm>
            <a:off x="8306733" y="11747722"/>
            <a:ext cx="1308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>
                <a:solidFill>
                  <a:srgbClr val="F86F66"/>
                </a:solidFill>
              </a:rPr>
              <a:t>Isolated</a:t>
            </a:r>
            <a:r>
              <a:rPr lang="es-ES" sz="1400" b="1" dirty="0">
                <a:solidFill>
                  <a:srgbClr val="F86F66"/>
                </a:solidFill>
              </a:rPr>
              <a:t> </a:t>
            </a:r>
            <a:r>
              <a:rPr lang="es-ES" sz="1400" b="1" dirty="0" err="1">
                <a:solidFill>
                  <a:srgbClr val="F86F66"/>
                </a:solidFill>
              </a:rPr>
              <a:t>trisomy</a:t>
            </a:r>
            <a:r>
              <a:rPr lang="es-ES" sz="1400" b="1" dirty="0">
                <a:solidFill>
                  <a:srgbClr val="F86F66"/>
                </a:solidFill>
              </a:rPr>
              <a:t> 8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BF0F919-57CE-BE1B-EC3C-C07B30A8ADFC}"/>
              </a:ext>
            </a:extLst>
          </p:cNvPr>
          <p:cNvSpPr txBox="1"/>
          <p:nvPr/>
        </p:nvSpPr>
        <p:spPr>
          <a:xfrm>
            <a:off x="8215570" y="12189023"/>
            <a:ext cx="1332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FC4"/>
                </a:solidFill>
              </a:rPr>
              <a:t>Rest of cohort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2D9A96F-2C25-2D7B-04E6-52E1BCE8CB21}"/>
              </a:ext>
            </a:extLst>
          </p:cNvPr>
          <p:cNvSpPr txBox="1"/>
          <p:nvPr/>
        </p:nvSpPr>
        <p:spPr>
          <a:xfrm>
            <a:off x="11866796" y="8772874"/>
            <a:ext cx="1544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>
                <a:solidFill>
                  <a:srgbClr val="F86F66"/>
                </a:solidFill>
              </a:rPr>
              <a:t>Isolated</a:t>
            </a:r>
            <a:r>
              <a:rPr lang="es-ES" sz="1400" b="1" dirty="0">
                <a:solidFill>
                  <a:srgbClr val="F86F66"/>
                </a:solidFill>
              </a:rPr>
              <a:t> </a:t>
            </a:r>
            <a:r>
              <a:rPr lang="es-ES" sz="1400" b="1" dirty="0" err="1">
                <a:solidFill>
                  <a:srgbClr val="F86F66"/>
                </a:solidFill>
              </a:rPr>
              <a:t>trisomy</a:t>
            </a:r>
            <a:r>
              <a:rPr lang="es-ES" sz="1400" b="1" dirty="0">
                <a:solidFill>
                  <a:srgbClr val="F86F66"/>
                </a:solidFill>
              </a:rPr>
              <a:t> 8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E9701D3-B3D6-9775-C8ED-1D30D0CB89F7}"/>
              </a:ext>
            </a:extLst>
          </p:cNvPr>
          <p:cNvSpPr txBox="1"/>
          <p:nvPr/>
        </p:nvSpPr>
        <p:spPr>
          <a:xfrm>
            <a:off x="12387744" y="9811583"/>
            <a:ext cx="1332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FC4"/>
                </a:solidFill>
              </a:rPr>
              <a:t>Rest of cohort</a:t>
            </a:r>
          </a:p>
        </p:txBody>
      </p:sp>
    </p:spTree>
    <p:extLst>
      <p:ext uri="{BB962C8B-B14F-4D97-AF65-F5344CB8AC3E}">
        <p14:creationId xmlns:p14="http://schemas.microsoft.com/office/powerpoint/2010/main" val="1157756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BF12E87-0930-BEC7-D6EB-2BD98488D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89704" y="1579296"/>
            <a:ext cx="7768614" cy="776861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70B3BF0-B456-A699-A2E3-96AE1032A3E7}"/>
              </a:ext>
            </a:extLst>
          </p:cNvPr>
          <p:cNvSpPr txBox="1"/>
          <p:nvPr/>
        </p:nvSpPr>
        <p:spPr>
          <a:xfrm>
            <a:off x="660884" y="1236163"/>
            <a:ext cx="828030" cy="940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512" b="1" dirty="0"/>
              <a:t>A</a:t>
            </a:r>
            <a:endParaRPr lang="en-US" sz="5512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7726C9A-8B3A-DE66-1B5B-F78B01C8F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368016" y="1579296"/>
            <a:ext cx="7768615" cy="776861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BDF21EB-F2CF-902D-5B5B-5C5378AA6691}"/>
              </a:ext>
            </a:extLst>
          </p:cNvPr>
          <p:cNvSpPr txBox="1"/>
          <p:nvPr/>
        </p:nvSpPr>
        <p:spPr>
          <a:xfrm>
            <a:off x="9247231" y="1236163"/>
            <a:ext cx="828030" cy="940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512" b="1" dirty="0"/>
              <a:t>B</a:t>
            </a:r>
            <a:endParaRPr lang="en-US" sz="5512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B4B195A-B645-C8E4-51BB-B7A685103093}"/>
              </a:ext>
            </a:extLst>
          </p:cNvPr>
          <p:cNvSpPr txBox="1"/>
          <p:nvPr/>
        </p:nvSpPr>
        <p:spPr>
          <a:xfrm>
            <a:off x="660884" y="9746706"/>
            <a:ext cx="16475748" cy="819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62" b="1" dirty="0"/>
              <a:t>Figure S3. </a:t>
            </a:r>
            <a:r>
              <a:rPr lang="es-ES" sz="2362" dirty="0"/>
              <a:t>Comparison of overall survival regarding </a:t>
            </a:r>
            <a:r>
              <a:rPr lang="es-ES" sz="2362" dirty="0" err="1"/>
              <a:t>mutational</a:t>
            </a:r>
            <a:r>
              <a:rPr lang="es-ES" sz="2362" dirty="0"/>
              <a:t> status of </a:t>
            </a:r>
            <a:r>
              <a:rPr lang="es-ES" sz="2362" i="1" dirty="0"/>
              <a:t>NRAS</a:t>
            </a:r>
            <a:r>
              <a:rPr lang="es-ES" sz="2362" dirty="0"/>
              <a:t>: (A) </a:t>
            </a:r>
            <a:r>
              <a:rPr lang="es-ES" sz="2362" i="1" dirty="0"/>
              <a:t>NRAS</a:t>
            </a:r>
            <a:r>
              <a:rPr lang="es-ES" sz="2362" dirty="0"/>
              <a:t>-</a:t>
            </a:r>
            <a:r>
              <a:rPr lang="es-ES" sz="2362" dirty="0" err="1"/>
              <a:t>mut</a:t>
            </a:r>
            <a:r>
              <a:rPr lang="es-ES" sz="2362" dirty="0"/>
              <a:t> vs </a:t>
            </a:r>
            <a:r>
              <a:rPr lang="es-ES" sz="2362" dirty="0" err="1"/>
              <a:t>rest</a:t>
            </a:r>
            <a:r>
              <a:rPr lang="es-ES" sz="2362" dirty="0"/>
              <a:t> of the cohort, (B) </a:t>
            </a:r>
            <a:r>
              <a:rPr lang="es-ES" sz="2362" dirty="0" err="1"/>
              <a:t>Both</a:t>
            </a:r>
            <a:r>
              <a:rPr lang="es-ES" sz="2362" dirty="0"/>
              <a:t> </a:t>
            </a:r>
            <a:r>
              <a:rPr lang="es-ES" sz="2362" i="1" dirty="0"/>
              <a:t>NRAS</a:t>
            </a:r>
            <a:r>
              <a:rPr lang="es-ES" sz="2362" dirty="0"/>
              <a:t>-</a:t>
            </a:r>
            <a:r>
              <a:rPr lang="es-ES" sz="2362" dirty="0" err="1"/>
              <a:t>mut</a:t>
            </a:r>
            <a:r>
              <a:rPr lang="es-ES" sz="2362" dirty="0"/>
              <a:t> and </a:t>
            </a:r>
            <a:r>
              <a:rPr lang="es-ES" sz="2362" i="1" dirty="0"/>
              <a:t>KRAS</a:t>
            </a:r>
            <a:r>
              <a:rPr lang="es-ES" sz="2362" dirty="0"/>
              <a:t>-</a:t>
            </a:r>
            <a:r>
              <a:rPr lang="es-ES" sz="2362" dirty="0" err="1"/>
              <a:t>mut</a:t>
            </a:r>
            <a:r>
              <a:rPr lang="es-ES" sz="2362" dirty="0"/>
              <a:t> vs </a:t>
            </a:r>
            <a:r>
              <a:rPr lang="es-ES" sz="2362" dirty="0" err="1"/>
              <a:t>rest</a:t>
            </a:r>
            <a:r>
              <a:rPr lang="es-ES" sz="2362" dirty="0"/>
              <a:t> of the cohort.</a:t>
            </a:r>
            <a:endParaRPr lang="en-US" sz="2362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E02491F-B6EA-5035-C1F6-DD6CFEDE5B6F}"/>
              </a:ext>
            </a:extLst>
          </p:cNvPr>
          <p:cNvSpPr/>
          <p:nvPr/>
        </p:nvSpPr>
        <p:spPr>
          <a:xfrm>
            <a:off x="1176397" y="8439871"/>
            <a:ext cx="625033" cy="6250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82C3FC2-596E-C1CD-96A7-5530CC0444C3}"/>
              </a:ext>
            </a:extLst>
          </p:cNvPr>
          <p:cNvSpPr/>
          <p:nvPr/>
        </p:nvSpPr>
        <p:spPr>
          <a:xfrm>
            <a:off x="9653059" y="8418648"/>
            <a:ext cx="625033" cy="6250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C8E71DC-2461-5CE7-BFA1-CF580DA81E83}"/>
              </a:ext>
            </a:extLst>
          </p:cNvPr>
          <p:cNvSpPr txBox="1"/>
          <p:nvPr/>
        </p:nvSpPr>
        <p:spPr>
          <a:xfrm>
            <a:off x="5747863" y="5814867"/>
            <a:ext cx="1138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>
                <a:solidFill>
                  <a:srgbClr val="F86F66"/>
                </a:solidFill>
              </a:rPr>
              <a:t>NRAS</a:t>
            </a:r>
            <a:r>
              <a:rPr lang="es-ES" sz="1600" b="1" dirty="0">
                <a:solidFill>
                  <a:srgbClr val="F86F66"/>
                </a:solidFill>
              </a:rPr>
              <a:t>-</a:t>
            </a:r>
            <a:r>
              <a:rPr lang="es-ES" sz="1600" b="1" dirty="0" err="1">
                <a:solidFill>
                  <a:srgbClr val="F86F66"/>
                </a:solidFill>
              </a:rPr>
              <a:t>mut</a:t>
            </a:r>
            <a:endParaRPr lang="es-ES" sz="1600" b="1" dirty="0">
              <a:solidFill>
                <a:srgbClr val="F86F66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0EDF9D4-A3A4-5DA2-A39C-F433BE090343}"/>
              </a:ext>
            </a:extLst>
          </p:cNvPr>
          <p:cNvSpPr txBox="1"/>
          <p:nvPr/>
        </p:nvSpPr>
        <p:spPr>
          <a:xfrm>
            <a:off x="5848187" y="5163639"/>
            <a:ext cx="171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>
                <a:solidFill>
                  <a:srgbClr val="00BFC4"/>
                </a:solidFill>
              </a:rPr>
              <a:t>NRAS</a:t>
            </a:r>
            <a:r>
              <a:rPr lang="es-ES" sz="1600" b="1" dirty="0">
                <a:solidFill>
                  <a:srgbClr val="00BFC4"/>
                </a:solidFill>
              </a:rPr>
              <a:t>-</a:t>
            </a:r>
            <a:r>
              <a:rPr lang="es-ES" sz="1600" b="1" dirty="0" err="1">
                <a:solidFill>
                  <a:srgbClr val="00BFC4"/>
                </a:solidFill>
              </a:rPr>
              <a:t>wt</a:t>
            </a:r>
            <a:endParaRPr lang="es-ES" sz="1600" b="1" dirty="0">
              <a:solidFill>
                <a:srgbClr val="00BFC4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37DF26-C4BF-DB43-0EE6-A9633FB36F9F}"/>
              </a:ext>
            </a:extLst>
          </p:cNvPr>
          <p:cNvSpPr txBox="1"/>
          <p:nvPr/>
        </p:nvSpPr>
        <p:spPr>
          <a:xfrm>
            <a:off x="794863" y="8354867"/>
            <a:ext cx="1138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>
                <a:solidFill>
                  <a:srgbClr val="F86F66"/>
                </a:solidFill>
              </a:rPr>
              <a:t>NRAS</a:t>
            </a:r>
            <a:r>
              <a:rPr lang="es-ES" sz="1600" b="1" dirty="0">
                <a:solidFill>
                  <a:srgbClr val="F86F66"/>
                </a:solidFill>
              </a:rPr>
              <a:t>-</a:t>
            </a:r>
            <a:r>
              <a:rPr lang="es-ES" sz="1600" b="1" dirty="0" err="1">
                <a:solidFill>
                  <a:srgbClr val="F86F66"/>
                </a:solidFill>
              </a:rPr>
              <a:t>mut</a:t>
            </a:r>
            <a:endParaRPr lang="es-ES" sz="1600" b="1" dirty="0">
              <a:solidFill>
                <a:srgbClr val="F86F66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394C806-7FD2-99A8-13BD-D9B768EF1D3C}"/>
              </a:ext>
            </a:extLst>
          </p:cNvPr>
          <p:cNvSpPr txBox="1"/>
          <p:nvPr/>
        </p:nvSpPr>
        <p:spPr>
          <a:xfrm>
            <a:off x="882487" y="8732339"/>
            <a:ext cx="171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>
                <a:solidFill>
                  <a:srgbClr val="00BFC4"/>
                </a:solidFill>
              </a:rPr>
              <a:t>NRAS</a:t>
            </a:r>
            <a:r>
              <a:rPr lang="es-ES" sz="1600" b="1" dirty="0">
                <a:solidFill>
                  <a:srgbClr val="00BFC4"/>
                </a:solidFill>
              </a:rPr>
              <a:t>-</a:t>
            </a:r>
            <a:r>
              <a:rPr lang="es-ES" sz="1600" b="1" dirty="0" err="1">
                <a:solidFill>
                  <a:srgbClr val="00BFC4"/>
                </a:solidFill>
              </a:rPr>
              <a:t>wt</a:t>
            </a:r>
            <a:endParaRPr lang="es-ES" sz="1600" b="1" dirty="0">
              <a:solidFill>
                <a:srgbClr val="00BFC4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CC82197-D105-003D-E619-CD8EB025D4CB}"/>
              </a:ext>
            </a:extLst>
          </p:cNvPr>
          <p:cNvSpPr txBox="1"/>
          <p:nvPr/>
        </p:nvSpPr>
        <p:spPr>
          <a:xfrm>
            <a:off x="12796363" y="5984144"/>
            <a:ext cx="2469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>
                <a:solidFill>
                  <a:srgbClr val="F86F66"/>
                </a:solidFill>
              </a:rPr>
              <a:t>NRAS</a:t>
            </a:r>
            <a:r>
              <a:rPr lang="es-ES" sz="1600" b="1" dirty="0">
                <a:solidFill>
                  <a:srgbClr val="F86F66"/>
                </a:solidFill>
              </a:rPr>
              <a:t>-</a:t>
            </a:r>
            <a:r>
              <a:rPr lang="es-ES" sz="1600" b="1" dirty="0" err="1">
                <a:solidFill>
                  <a:srgbClr val="F86F66"/>
                </a:solidFill>
              </a:rPr>
              <a:t>mut</a:t>
            </a:r>
            <a:r>
              <a:rPr lang="es-ES" sz="1600" b="1" dirty="0">
                <a:solidFill>
                  <a:srgbClr val="F86F66"/>
                </a:solidFill>
              </a:rPr>
              <a:t> and </a:t>
            </a:r>
            <a:r>
              <a:rPr lang="es-ES" sz="1600" b="1" i="1" dirty="0">
                <a:solidFill>
                  <a:srgbClr val="F86F66"/>
                </a:solidFill>
              </a:rPr>
              <a:t>KRAS</a:t>
            </a:r>
            <a:r>
              <a:rPr lang="es-ES" sz="1600" b="1" dirty="0">
                <a:solidFill>
                  <a:srgbClr val="F86F66"/>
                </a:solidFill>
              </a:rPr>
              <a:t>-</a:t>
            </a:r>
            <a:r>
              <a:rPr lang="es-ES" sz="1600" b="1" dirty="0" err="1">
                <a:solidFill>
                  <a:srgbClr val="F86F66"/>
                </a:solidFill>
              </a:rPr>
              <a:t>mut</a:t>
            </a:r>
            <a:endParaRPr lang="es-ES" sz="1600" b="1" dirty="0">
              <a:solidFill>
                <a:srgbClr val="F86F66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04FDD4F-1BD4-40D3-E579-C3DC0D95F64E}"/>
              </a:ext>
            </a:extLst>
          </p:cNvPr>
          <p:cNvSpPr txBox="1"/>
          <p:nvPr/>
        </p:nvSpPr>
        <p:spPr>
          <a:xfrm>
            <a:off x="13023687" y="4642939"/>
            <a:ext cx="171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BFC4"/>
                </a:solidFill>
              </a:rPr>
              <a:t>Rest of the cohort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43C6BBF-92DB-BE10-FB99-D8901D4985DC}"/>
              </a:ext>
            </a:extLst>
          </p:cNvPr>
          <p:cNvSpPr txBox="1"/>
          <p:nvPr/>
        </p:nvSpPr>
        <p:spPr>
          <a:xfrm>
            <a:off x="8654887" y="8757739"/>
            <a:ext cx="171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BFC4"/>
                </a:solidFill>
              </a:rPr>
              <a:t>Rest of the cohort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175E358-6276-B123-EC4D-9007C1D99B59}"/>
              </a:ext>
            </a:extLst>
          </p:cNvPr>
          <p:cNvSpPr txBox="1"/>
          <p:nvPr/>
        </p:nvSpPr>
        <p:spPr>
          <a:xfrm>
            <a:off x="8816746" y="8265954"/>
            <a:ext cx="1605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solidFill>
                  <a:srgbClr val="F86F66"/>
                </a:solidFill>
              </a:rPr>
              <a:t>NRAS</a:t>
            </a:r>
            <a:r>
              <a:rPr lang="es-ES" sz="1600" b="1" dirty="0">
                <a:solidFill>
                  <a:srgbClr val="F86F66"/>
                </a:solidFill>
              </a:rPr>
              <a:t>-</a:t>
            </a:r>
            <a:r>
              <a:rPr lang="es-ES" sz="1600" b="1" dirty="0" err="1">
                <a:solidFill>
                  <a:srgbClr val="F86F66"/>
                </a:solidFill>
              </a:rPr>
              <a:t>mut</a:t>
            </a:r>
            <a:r>
              <a:rPr lang="es-ES" sz="1600" b="1" dirty="0">
                <a:solidFill>
                  <a:srgbClr val="F86F66"/>
                </a:solidFill>
              </a:rPr>
              <a:t> and </a:t>
            </a:r>
            <a:r>
              <a:rPr lang="es-ES" sz="1600" b="1" i="1" dirty="0">
                <a:solidFill>
                  <a:srgbClr val="F86F66"/>
                </a:solidFill>
              </a:rPr>
              <a:t>KRAS</a:t>
            </a:r>
            <a:r>
              <a:rPr lang="es-ES" sz="1600" b="1" dirty="0">
                <a:solidFill>
                  <a:srgbClr val="F86F66"/>
                </a:solidFill>
              </a:rPr>
              <a:t>-</a:t>
            </a:r>
            <a:r>
              <a:rPr lang="es-ES" sz="1600" b="1" dirty="0" err="1">
                <a:solidFill>
                  <a:srgbClr val="F86F66"/>
                </a:solidFill>
              </a:rPr>
              <a:t>mut</a:t>
            </a:r>
            <a:endParaRPr lang="es-ES" sz="1600" b="1" dirty="0">
              <a:solidFill>
                <a:srgbClr val="F86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68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1110BF3-A13B-0F51-600A-CD6E41A086EB}"/>
              </a:ext>
            </a:extLst>
          </p:cNvPr>
          <p:cNvSpPr txBox="1"/>
          <p:nvPr/>
        </p:nvSpPr>
        <p:spPr>
          <a:xfrm>
            <a:off x="766622" y="12703420"/>
            <a:ext cx="15657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Figure S4. </a:t>
            </a:r>
            <a:r>
              <a:rPr lang="es-ES" sz="2000" dirty="0" err="1"/>
              <a:t>Impact</a:t>
            </a:r>
            <a:r>
              <a:rPr lang="es-ES" sz="2000" dirty="0"/>
              <a:t> of allogeneic </a:t>
            </a:r>
            <a:r>
              <a:rPr lang="es-ES" sz="2000" dirty="0" err="1"/>
              <a:t>hematopoietic</a:t>
            </a:r>
            <a:r>
              <a:rPr lang="es-ES" sz="2000" dirty="0"/>
              <a:t> stem cell transplantation (allo-HSCT) in outcomes, </a:t>
            </a:r>
            <a:r>
              <a:rPr lang="es-ES" sz="2000" dirty="0" err="1"/>
              <a:t>limited</a:t>
            </a:r>
            <a:r>
              <a:rPr lang="es-ES" sz="2000" dirty="0"/>
              <a:t> to </a:t>
            </a:r>
            <a:r>
              <a:rPr lang="es-ES" sz="2000" dirty="0" err="1"/>
              <a:t>intensively-treated</a:t>
            </a:r>
            <a:r>
              <a:rPr lang="es-ES" sz="2000" dirty="0"/>
              <a:t> patients: (A) Survival </a:t>
            </a:r>
            <a:r>
              <a:rPr lang="es-ES" sz="2000" dirty="0" err="1"/>
              <a:t>estimations</a:t>
            </a:r>
            <a:r>
              <a:rPr lang="es-ES" sz="2000" dirty="0"/>
              <a:t> </a:t>
            </a:r>
            <a:r>
              <a:rPr lang="es-ES" sz="2000" dirty="0" err="1"/>
              <a:t>using</a:t>
            </a:r>
            <a:r>
              <a:rPr lang="es-ES" sz="2000" dirty="0"/>
              <a:t> </a:t>
            </a:r>
            <a:r>
              <a:rPr lang="es-ES" sz="2000" dirty="0" err="1"/>
              <a:t>Simon-Makuch</a:t>
            </a:r>
            <a:r>
              <a:rPr lang="es-ES" sz="2000" dirty="0"/>
              <a:t> </a:t>
            </a:r>
            <a:r>
              <a:rPr lang="es-ES" sz="2000" dirty="0" err="1"/>
              <a:t>method</a:t>
            </a:r>
            <a:r>
              <a:rPr lang="es-ES" sz="2000" dirty="0"/>
              <a:t> with </a:t>
            </a:r>
            <a:r>
              <a:rPr lang="es-ES" sz="2000" dirty="0" err="1"/>
              <a:t>clock</a:t>
            </a:r>
            <a:r>
              <a:rPr lang="es-ES" sz="2000" dirty="0"/>
              <a:t>-back </a:t>
            </a:r>
            <a:r>
              <a:rPr lang="es-ES" sz="2000" dirty="0" err="1"/>
              <a:t>correction</a:t>
            </a:r>
            <a:r>
              <a:rPr lang="es-ES" sz="2000" dirty="0"/>
              <a:t> </a:t>
            </a:r>
            <a:r>
              <a:rPr lang="es-ES" sz="2000" dirty="0" err="1"/>
              <a:t>comparing</a:t>
            </a:r>
            <a:r>
              <a:rPr lang="es-ES" sz="2000" dirty="0"/>
              <a:t> patients </a:t>
            </a:r>
            <a:r>
              <a:rPr lang="es-ES" sz="2000" dirty="0" err="1"/>
              <a:t>who</a:t>
            </a:r>
            <a:r>
              <a:rPr lang="es-ES" sz="2000" dirty="0"/>
              <a:t> </a:t>
            </a:r>
            <a:r>
              <a:rPr lang="es-ES" sz="2000" dirty="0" err="1"/>
              <a:t>underwent</a:t>
            </a:r>
            <a:r>
              <a:rPr lang="es-ES" sz="2000" dirty="0"/>
              <a:t> allo-HSCT in CR1 and those </a:t>
            </a:r>
            <a:r>
              <a:rPr lang="es-ES" sz="2000" dirty="0" err="1"/>
              <a:t>who</a:t>
            </a:r>
            <a:r>
              <a:rPr lang="es-ES" sz="2000" dirty="0"/>
              <a:t> did not (B) </a:t>
            </a:r>
            <a:r>
              <a:rPr lang="es-ES" sz="2000" dirty="0" err="1"/>
              <a:t>Same</a:t>
            </a:r>
            <a:r>
              <a:rPr lang="es-ES" sz="2000" dirty="0"/>
              <a:t> analysis, </a:t>
            </a:r>
            <a:r>
              <a:rPr lang="es-ES" sz="2000" dirty="0" err="1"/>
              <a:t>limited</a:t>
            </a:r>
            <a:r>
              <a:rPr lang="es-ES" sz="2000" dirty="0"/>
              <a:t> to patients with </a:t>
            </a:r>
            <a:r>
              <a:rPr lang="es-ES" sz="2000" i="1" dirty="0"/>
              <a:t>KRAS</a:t>
            </a:r>
            <a:r>
              <a:rPr lang="es-ES" sz="2000" dirty="0"/>
              <a:t>-</a:t>
            </a:r>
            <a:r>
              <a:rPr lang="es-ES" sz="2000" dirty="0" err="1"/>
              <a:t>mut</a:t>
            </a:r>
            <a:r>
              <a:rPr lang="es-ES" sz="2000" dirty="0"/>
              <a:t>, </a:t>
            </a:r>
            <a:r>
              <a:rPr lang="es-ES" sz="2000" i="1" dirty="0"/>
              <a:t>TP53</a:t>
            </a:r>
            <a:r>
              <a:rPr lang="es-ES" sz="2000" dirty="0"/>
              <a:t>-mut or </a:t>
            </a:r>
            <a:r>
              <a:rPr lang="es-ES" sz="2000" i="1" dirty="0"/>
              <a:t>DNMT3A</a:t>
            </a:r>
            <a:r>
              <a:rPr lang="es-ES" sz="2000" dirty="0"/>
              <a:t>-mut (C) Comparison of overall survival for patients that received allo-HSCT in CR1 (D) Comparison of relapse-free survival for patients that received allo-HSCT in CR1. HR, high-risk mutations (</a:t>
            </a:r>
            <a:r>
              <a:rPr lang="es-ES" sz="2000" i="1" dirty="0"/>
              <a:t>KRAS</a:t>
            </a:r>
            <a:r>
              <a:rPr lang="es-ES" sz="2000" dirty="0"/>
              <a:t>, </a:t>
            </a:r>
            <a:r>
              <a:rPr lang="es-ES" sz="2000" i="1" dirty="0"/>
              <a:t>TP53</a:t>
            </a:r>
            <a:r>
              <a:rPr lang="es-ES" sz="2000" dirty="0"/>
              <a:t>, </a:t>
            </a:r>
            <a:r>
              <a:rPr lang="es-ES" sz="2000" i="1" dirty="0"/>
              <a:t>DNMT3A</a:t>
            </a:r>
            <a:r>
              <a:rPr lang="es-ES" sz="2000" dirty="0"/>
              <a:t>).</a:t>
            </a:r>
            <a:endParaRPr lang="en-US" sz="2000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39917859-6834-0F6F-EC84-711ADCEA4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33281" y="219927"/>
            <a:ext cx="6081431" cy="608143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29C64101-13B8-FEE1-1C10-EB346123D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920630" y="164216"/>
            <a:ext cx="6081431" cy="6081431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12EC5A79-E792-3EAB-1172-7396FDFE1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814275" y="6565016"/>
            <a:ext cx="6081431" cy="608143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6ED6B421-3F7C-E61F-E1A5-4EA4E488F8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908104" y="6552490"/>
            <a:ext cx="6081431" cy="60814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2D09926-E1FF-D9F1-0563-34F9D3AAF77D}"/>
              </a:ext>
            </a:extLst>
          </p:cNvPr>
          <p:cNvSpPr txBox="1"/>
          <p:nvPr/>
        </p:nvSpPr>
        <p:spPr>
          <a:xfrm>
            <a:off x="773807" y="15352"/>
            <a:ext cx="8130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b="1" dirty="0"/>
              <a:t>A</a:t>
            </a:r>
            <a:endParaRPr lang="en-US" sz="5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5E9EACA-D05D-3725-AF04-7F19E3B887C4}"/>
              </a:ext>
            </a:extLst>
          </p:cNvPr>
          <p:cNvSpPr txBox="1"/>
          <p:nvPr/>
        </p:nvSpPr>
        <p:spPr>
          <a:xfrm>
            <a:off x="773807" y="6245647"/>
            <a:ext cx="8130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b="1" dirty="0"/>
              <a:t>C</a:t>
            </a:r>
            <a:endParaRPr lang="en-US" sz="5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6C3EB81-C96A-CB29-C248-153CA4328CD5}"/>
              </a:ext>
            </a:extLst>
          </p:cNvPr>
          <p:cNvSpPr txBox="1"/>
          <p:nvPr/>
        </p:nvSpPr>
        <p:spPr>
          <a:xfrm>
            <a:off x="8554672" y="15352"/>
            <a:ext cx="8130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b="1" dirty="0"/>
              <a:t>B</a:t>
            </a:r>
            <a:endParaRPr lang="en-US" sz="5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0B3D9B7-3EDF-5DC4-8495-59B245C5DF8F}"/>
              </a:ext>
            </a:extLst>
          </p:cNvPr>
          <p:cNvSpPr txBox="1"/>
          <p:nvPr/>
        </p:nvSpPr>
        <p:spPr>
          <a:xfrm>
            <a:off x="8444546" y="6245647"/>
            <a:ext cx="8130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b="1" dirty="0"/>
              <a:t>D</a:t>
            </a:r>
            <a:endParaRPr lang="en-US" sz="5000" b="1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D8990FD-6DBA-68F9-8A9F-0CF47F6BBFBE}"/>
              </a:ext>
            </a:extLst>
          </p:cNvPr>
          <p:cNvSpPr/>
          <p:nvPr/>
        </p:nvSpPr>
        <p:spPr>
          <a:xfrm>
            <a:off x="1652508" y="5448844"/>
            <a:ext cx="719031" cy="6250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BEA30DF-3F58-D116-DBBE-9935C047678E}"/>
              </a:ext>
            </a:extLst>
          </p:cNvPr>
          <p:cNvSpPr/>
          <p:nvPr/>
        </p:nvSpPr>
        <p:spPr>
          <a:xfrm>
            <a:off x="8821424" y="5448845"/>
            <a:ext cx="765290" cy="6250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41BB2A5F-E0F4-5D9E-C042-508E3C17EFE4}"/>
              </a:ext>
            </a:extLst>
          </p:cNvPr>
          <p:cNvSpPr/>
          <p:nvPr/>
        </p:nvSpPr>
        <p:spPr>
          <a:xfrm>
            <a:off x="1808065" y="11799464"/>
            <a:ext cx="807813" cy="7118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2CA7B7E-F492-CB6A-C5DA-0CA07B530388}"/>
              </a:ext>
            </a:extLst>
          </p:cNvPr>
          <p:cNvSpPr/>
          <p:nvPr/>
        </p:nvSpPr>
        <p:spPr>
          <a:xfrm>
            <a:off x="8881863" y="11803855"/>
            <a:ext cx="813030" cy="6250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E84BC88-2EC2-96E8-766A-02A6026D57BB}"/>
              </a:ext>
            </a:extLst>
          </p:cNvPr>
          <p:cNvSpPr txBox="1"/>
          <p:nvPr/>
        </p:nvSpPr>
        <p:spPr>
          <a:xfrm>
            <a:off x="4681531" y="7931480"/>
            <a:ext cx="2905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FC4"/>
                </a:solidFill>
              </a:rPr>
              <a:t>All HR-</a:t>
            </a:r>
            <a:r>
              <a:rPr lang="es-ES" sz="1400" b="1" dirty="0" err="1">
                <a:solidFill>
                  <a:srgbClr val="00BFC4"/>
                </a:solidFill>
              </a:rPr>
              <a:t>wt</a:t>
            </a:r>
            <a:endParaRPr lang="es-ES" sz="1400" b="1" dirty="0">
              <a:solidFill>
                <a:srgbClr val="00BFC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F2B0A6-CFE5-15B0-6306-94DFA8315066}"/>
              </a:ext>
            </a:extLst>
          </p:cNvPr>
          <p:cNvSpPr txBox="1"/>
          <p:nvPr/>
        </p:nvSpPr>
        <p:spPr>
          <a:xfrm>
            <a:off x="5215546" y="9255160"/>
            <a:ext cx="309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86F66"/>
                </a:solidFill>
              </a:rPr>
              <a:t>Any HR-</a:t>
            </a:r>
            <a:r>
              <a:rPr lang="es-ES" sz="1400" b="1" dirty="0" err="1">
                <a:solidFill>
                  <a:srgbClr val="F86F66"/>
                </a:solidFill>
              </a:rPr>
              <a:t>mut</a:t>
            </a:r>
            <a:endParaRPr lang="es-ES" sz="1400" b="1" dirty="0">
              <a:solidFill>
                <a:srgbClr val="F86F66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AC82259-509E-1612-3CAD-2041A0D34AC6}"/>
              </a:ext>
            </a:extLst>
          </p:cNvPr>
          <p:cNvSpPr txBox="1"/>
          <p:nvPr/>
        </p:nvSpPr>
        <p:spPr>
          <a:xfrm>
            <a:off x="4511304" y="3598090"/>
            <a:ext cx="172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86F66"/>
                </a:solidFill>
              </a:rPr>
              <a:t>Not allo-HSCT in CR1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F797EE1-85B5-4A4E-2513-38288C762B16}"/>
              </a:ext>
            </a:extLst>
          </p:cNvPr>
          <p:cNvSpPr txBox="1"/>
          <p:nvPr/>
        </p:nvSpPr>
        <p:spPr>
          <a:xfrm>
            <a:off x="4995746" y="2117782"/>
            <a:ext cx="1558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FC4"/>
                </a:solidFill>
              </a:rPr>
              <a:t>Allo-HSCT in CR1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F8BA9198-A828-3DC8-1E88-C07C9089192D}"/>
              </a:ext>
            </a:extLst>
          </p:cNvPr>
          <p:cNvSpPr txBox="1"/>
          <p:nvPr/>
        </p:nvSpPr>
        <p:spPr>
          <a:xfrm>
            <a:off x="12300662" y="9713107"/>
            <a:ext cx="2043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86F66"/>
                </a:solidFill>
              </a:rPr>
              <a:t>Any HR-</a:t>
            </a:r>
            <a:r>
              <a:rPr lang="es-ES" sz="1400" b="1" dirty="0" err="1">
                <a:solidFill>
                  <a:srgbClr val="F86F66"/>
                </a:solidFill>
              </a:rPr>
              <a:t>mut</a:t>
            </a:r>
            <a:endParaRPr lang="es-ES" sz="1400" b="1" dirty="0">
              <a:solidFill>
                <a:srgbClr val="F86F66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93A6C6C7-CEFB-0729-DE6B-8D736972E43A}"/>
              </a:ext>
            </a:extLst>
          </p:cNvPr>
          <p:cNvSpPr txBox="1"/>
          <p:nvPr/>
        </p:nvSpPr>
        <p:spPr>
          <a:xfrm>
            <a:off x="12214833" y="8957593"/>
            <a:ext cx="1929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FC4"/>
                </a:solidFill>
              </a:rPr>
              <a:t>All HR-</a:t>
            </a:r>
            <a:r>
              <a:rPr lang="es-ES" sz="1400" b="1" dirty="0" err="1">
                <a:solidFill>
                  <a:srgbClr val="00BFC4"/>
                </a:solidFill>
              </a:rPr>
              <a:t>wt</a:t>
            </a:r>
            <a:endParaRPr lang="es-ES" sz="1400" b="1" dirty="0">
              <a:solidFill>
                <a:srgbClr val="00BFC4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292833F-1A39-1FE3-B3E5-1C21728DF2A4}"/>
              </a:ext>
            </a:extLst>
          </p:cNvPr>
          <p:cNvSpPr txBox="1"/>
          <p:nvPr/>
        </p:nvSpPr>
        <p:spPr>
          <a:xfrm>
            <a:off x="1009127" y="5818586"/>
            <a:ext cx="1558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FC4"/>
                </a:solidFill>
              </a:rPr>
              <a:t>Allo-HSCT in CR1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7C6F053-18AB-FE60-3671-56226F5A88C2}"/>
              </a:ext>
            </a:extLst>
          </p:cNvPr>
          <p:cNvSpPr txBox="1"/>
          <p:nvPr/>
        </p:nvSpPr>
        <p:spPr>
          <a:xfrm>
            <a:off x="747077" y="5522630"/>
            <a:ext cx="172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86F66"/>
                </a:solidFill>
              </a:rPr>
              <a:t>Not allo-HSCT in CR1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19D7D8C-A62E-AC62-3C52-174FC577A7C6}"/>
              </a:ext>
            </a:extLst>
          </p:cNvPr>
          <p:cNvSpPr txBox="1"/>
          <p:nvPr/>
        </p:nvSpPr>
        <p:spPr>
          <a:xfrm>
            <a:off x="5019456" y="507794"/>
            <a:ext cx="25677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 err="1"/>
              <a:t>Simon-Makuch</a:t>
            </a:r>
            <a:r>
              <a:rPr lang="es-ES" b="1" dirty="0"/>
              <a:t> </a:t>
            </a:r>
            <a:r>
              <a:rPr lang="es-ES" b="1" dirty="0" err="1"/>
              <a:t>method</a:t>
            </a:r>
            <a:endParaRPr lang="en-US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55E986A-0091-72F7-77DE-6ECBFA7F1B28}"/>
              </a:ext>
            </a:extLst>
          </p:cNvPr>
          <p:cNvSpPr txBox="1"/>
          <p:nvPr/>
        </p:nvSpPr>
        <p:spPr>
          <a:xfrm>
            <a:off x="12383832" y="2529230"/>
            <a:ext cx="1558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FC4"/>
                </a:solidFill>
              </a:rPr>
              <a:t>Allo-HSCT in CR1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890A180-6259-3E0D-F310-30EAB5FD2BBA}"/>
              </a:ext>
            </a:extLst>
          </p:cNvPr>
          <p:cNvSpPr txBox="1"/>
          <p:nvPr/>
        </p:nvSpPr>
        <p:spPr>
          <a:xfrm>
            <a:off x="12141611" y="3810111"/>
            <a:ext cx="172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86F66"/>
                </a:solidFill>
              </a:rPr>
              <a:t>Not allo-HSCT in CR1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3939448-877B-A058-61BD-6F5472319F96}"/>
              </a:ext>
            </a:extLst>
          </p:cNvPr>
          <p:cNvSpPr txBox="1"/>
          <p:nvPr/>
        </p:nvSpPr>
        <p:spPr>
          <a:xfrm>
            <a:off x="8444546" y="5800850"/>
            <a:ext cx="1558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FC4"/>
                </a:solidFill>
              </a:rPr>
              <a:t>Allo-HSCT CR1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CF2E2B1-5591-566F-20C5-591DA88E9575}"/>
              </a:ext>
            </a:extLst>
          </p:cNvPr>
          <p:cNvSpPr txBox="1"/>
          <p:nvPr/>
        </p:nvSpPr>
        <p:spPr>
          <a:xfrm>
            <a:off x="8150189" y="5472753"/>
            <a:ext cx="1561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86F66"/>
                </a:solidFill>
              </a:rPr>
              <a:t>Not </a:t>
            </a:r>
            <a:r>
              <a:rPr lang="es-ES" sz="1400" b="1">
                <a:solidFill>
                  <a:srgbClr val="F86F66"/>
                </a:solidFill>
              </a:rPr>
              <a:t>allo-HSCT CR1</a:t>
            </a:r>
            <a:endParaRPr lang="es-ES" sz="1400" b="1" dirty="0">
              <a:solidFill>
                <a:srgbClr val="F86F66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FFF4EC2-EAD7-D927-BE14-416645090DB6}"/>
              </a:ext>
            </a:extLst>
          </p:cNvPr>
          <p:cNvSpPr txBox="1"/>
          <p:nvPr/>
        </p:nvSpPr>
        <p:spPr>
          <a:xfrm>
            <a:off x="12214833" y="507794"/>
            <a:ext cx="25677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 err="1"/>
              <a:t>Simon-Makuch</a:t>
            </a:r>
            <a:r>
              <a:rPr lang="es-ES" b="1" dirty="0"/>
              <a:t> </a:t>
            </a:r>
            <a:r>
              <a:rPr lang="es-ES" b="1" dirty="0" err="1"/>
              <a:t>method</a:t>
            </a:r>
            <a:endParaRPr lang="en-US" b="1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B89C2CFC-873B-76B2-384E-D6D540912A6B}"/>
              </a:ext>
            </a:extLst>
          </p:cNvPr>
          <p:cNvSpPr txBox="1"/>
          <p:nvPr/>
        </p:nvSpPr>
        <p:spPr>
          <a:xfrm>
            <a:off x="1789789" y="12192893"/>
            <a:ext cx="2905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FC4"/>
                </a:solidFill>
              </a:rPr>
              <a:t>All HR-</a:t>
            </a:r>
            <a:r>
              <a:rPr lang="es-ES" sz="1400" b="1" dirty="0" err="1">
                <a:solidFill>
                  <a:srgbClr val="00BFC4"/>
                </a:solidFill>
              </a:rPr>
              <a:t>wt</a:t>
            </a:r>
            <a:endParaRPr lang="es-ES" sz="1400" b="1" dirty="0">
              <a:solidFill>
                <a:srgbClr val="00BFC4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AEFAF446-F85B-1FFC-16F6-9E03891F43D7}"/>
              </a:ext>
            </a:extLst>
          </p:cNvPr>
          <p:cNvSpPr txBox="1"/>
          <p:nvPr/>
        </p:nvSpPr>
        <p:spPr>
          <a:xfrm>
            <a:off x="1588068" y="11849299"/>
            <a:ext cx="309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86F66"/>
                </a:solidFill>
              </a:rPr>
              <a:t>Any HR-</a:t>
            </a:r>
            <a:r>
              <a:rPr lang="es-ES" sz="1400" b="1" dirty="0" err="1">
                <a:solidFill>
                  <a:srgbClr val="F86F66"/>
                </a:solidFill>
              </a:rPr>
              <a:t>mut</a:t>
            </a:r>
            <a:endParaRPr lang="es-ES" sz="1400" b="1" dirty="0">
              <a:solidFill>
                <a:srgbClr val="F86F66"/>
              </a:solidFill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A442EECA-51B2-E44F-EB97-8F3145EA0E44}"/>
              </a:ext>
            </a:extLst>
          </p:cNvPr>
          <p:cNvSpPr txBox="1"/>
          <p:nvPr/>
        </p:nvSpPr>
        <p:spPr>
          <a:xfrm>
            <a:off x="8881863" y="12178084"/>
            <a:ext cx="1929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FC4"/>
                </a:solidFill>
              </a:rPr>
              <a:t>All HR-</a:t>
            </a:r>
            <a:r>
              <a:rPr lang="es-ES" sz="1400" b="1" dirty="0" err="1">
                <a:solidFill>
                  <a:srgbClr val="00BFC4"/>
                </a:solidFill>
              </a:rPr>
              <a:t>wt</a:t>
            </a:r>
            <a:endParaRPr lang="es-ES" sz="1400" b="1" dirty="0">
              <a:solidFill>
                <a:srgbClr val="00BFC4"/>
              </a:solidFill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F5959E82-AD6E-DEEE-EA9D-7695AB499D44}"/>
              </a:ext>
            </a:extLst>
          </p:cNvPr>
          <p:cNvSpPr txBox="1"/>
          <p:nvPr/>
        </p:nvSpPr>
        <p:spPr>
          <a:xfrm>
            <a:off x="8690583" y="11830871"/>
            <a:ext cx="2043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86F66"/>
                </a:solidFill>
              </a:rPr>
              <a:t>Any HR-</a:t>
            </a:r>
            <a:r>
              <a:rPr lang="es-ES" sz="1400" b="1" dirty="0" err="1">
                <a:solidFill>
                  <a:srgbClr val="F86F66"/>
                </a:solidFill>
              </a:rPr>
              <a:t>mut</a:t>
            </a:r>
            <a:endParaRPr lang="es-ES" sz="1400" b="1" dirty="0">
              <a:solidFill>
                <a:srgbClr val="F86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10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E335DF9-E0D4-7D17-92E4-63E3D99AF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160" b="6160"/>
          <a:stretch/>
        </p:blipFill>
        <p:spPr>
          <a:xfrm>
            <a:off x="1081043" y="117738"/>
            <a:ext cx="14870157" cy="1303816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FDCDA7E-4163-2DCE-2B45-EB6FFED46DA3}"/>
              </a:ext>
            </a:extLst>
          </p:cNvPr>
          <p:cNvSpPr/>
          <p:nvPr/>
        </p:nvSpPr>
        <p:spPr>
          <a:xfrm>
            <a:off x="1888389" y="12583205"/>
            <a:ext cx="5939511" cy="68729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3227FF-6841-1078-6596-E94190C80034}"/>
              </a:ext>
            </a:extLst>
          </p:cNvPr>
          <p:cNvSpPr txBox="1"/>
          <p:nvPr/>
        </p:nvSpPr>
        <p:spPr>
          <a:xfrm>
            <a:off x="6354593" y="11030"/>
            <a:ext cx="1702347" cy="45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362" b="1" dirty="0"/>
              <a:t>HR </a:t>
            </a:r>
            <a:r>
              <a:rPr lang="es-ES" sz="2362" dirty="0"/>
              <a:t>(95% CI)</a:t>
            </a:r>
            <a:endParaRPr lang="en-US" sz="2362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36799E-9E1F-8F34-7BB2-9807CB245B1E}"/>
              </a:ext>
            </a:extLst>
          </p:cNvPr>
          <p:cNvSpPr txBox="1"/>
          <p:nvPr/>
        </p:nvSpPr>
        <p:spPr>
          <a:xfrm>
            <a:off x="14292229" y="45187"/>
            <a:ext cx="1247975" cy="4558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362" b="1" i="1" dirty="0"/>
              <a:t>p</a:t>
            </a:r>
            <a:r>
              <a:rPr lang="es-ES" sz="2362" b="1" dirty="0"/>
              <a:t>-value</a:t>
            </a:r>
            <a:endParaRPr lang="en-US" sz="2362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B6D4638-C078-95BB-DF27-03C5A02C561D}"/>
              </a:ext>
            </a:extLst>
          </p:cNvPr>
          <p:cNvSpPr txBox="1"/>
          <p:nvPr/>
        </p:nvSpPr>
        <p:spPr>
          <a:xfrm>
            <a:off x="1703467" y="941146"/>
            <a:ext cx="174053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sz="2000" b="1" dirty="0"/>
              <a:t>Age &gt;60 years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66EDBD8-BCF9-4B51-1312-A78814F32239}"/>
              </a:ext>
            </a:extLst>
          </p:cNvPr>
          <p:cNvSpPr txBox="1"/>
          <p:nvPr/>
        </p:nvSpPr>
        <p:spPr>
          <a:xfrm>
            <a:off x="1689100" y="5731741"/>
            <a:ext cx="18161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sz="2000" b="1" i="1" dirty="0"/>
              <a:t>DNMT3A</a:t>
            </a:r>
            <a:r>
              <a:rPr lang="es-ES" sz="2000" b="1" dirty="0"/>
              <a:t>-mut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1954C36-0337-2747-7ED3-A434FD09BD15}"/>
              </a:ext>
            </a:extLst>
          </p:cNvPr>
          <p:cNvSpPr txBox="1"/>
          <p:nvPr/>
        </p:nvSpPr>
        <p:spPr>
          <a:xfrm>
            <a:off x="1689100" y="8107489"/>
            <a:ext cx="18161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sz="2000" b="1" i="1" dirty="0"/>
              <a:t>TP53</a:t>
            </a:r>
            <a:r>
              <a:rPr lang="es-ES" sz="2000" b="1" dirty="0"/>
              <a:t>-mut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75CB05C-91E7-B8E9-5D9F-6F7D79C7ED6D}"/>
              </a:ext>
            </a:extLst>
          </p:cNvPr>
          <p:cNvSpPr txBox="1"/>
          <p:nvPr/>
        </p:nvSpPr>
        <p:spPr>
          <a:xfrm>
            <a:off x="1774546" y="6916652"/>
            <a:ext cx="1816100" cy="40011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i="1" dirty="0"/>
              <a:t>KRAS</a:t>
            </a:r>
            <a:r>
              <a:rPr lang="es-ES" sz="2000" b="1" dirty="0"/>
              <a:t>-</a:t>
            </a:r>
            <a:r>
              <a:rPr lang="es-ES" sz="2000" b="1" dirty="0" err="1"/>
              <a:t>mut</a:t>
            </a:r>
            <a:endParaRPr lang="es-ES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64E68CB-CA47-8BA6-3538-162F04A570E6}"/>
              </a:ext>
            </a:extLst>
          </p:cNvPr>
          <p:cNvSpPr txBox="1"/>
          <p:nvPr/>
        </p:nvSpPr>
        <p:spPr>
          <a:xfrm>
            <a:off x="1782088" y="2124715"/>
            <a:ext cx="1816100" cy="400110"/>
          </a:xfrm>
          <a:prstGeom prst="rect">
            <a:avLst/>
          </a:prstGeom>
          <a:solidFill>
            <a:srgbClr val="CCCCCC"/>
          </a:solidFill>
        </p:spPr>
        <p:txBody>
          <a:bodyPr wrap="square" rtlCol="0">
            <a:spAutoFit/>
          </a:bodyPr>
          <a:lstStyle/>
          <a:p>
            <a:r>
              <a:rPr lang="es-ES" sz="2000" b="1" dirty="0"/>
              <a:t>AML type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64813DB-2AF7-B1E5-EE76-BD97538478FC}"/>
              </a:ext>
            </a:extLst>
          </p:cNvPr>
          <p:cNvSpPr txBox="1"/>
          <p:nvPr/>
        </p:nvSpPr>
        <p:spPr>
          <a:xfrm>
            <a:off x="6445786" y="708424"/>
            <a:ext cx="1519962" cy="76944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1.72</a:t>
            </a:r>
            <a:endParaRPr lang="es-ES" sz="2000" b="1" dirty="0"/>
          </a:p>
          <a:p>
            <a:pPr algn="ctr"/>
            <a:r>
              <a:rPr lang="es-ES" sz="2000" dirty="0"/>
              <a:t>(1.03 – 2.86)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5703718-1052-A8D9-8BF2-4D301EF3E230}"/>
              </a:ext>
            </a:extLst>
          </p:cNvPr>
          <p:cNvSpPr txBox="1"/>
          <p:nvPr/>
        </p:nvSpPr>
        <p:spPr>
          <a:xfrm>
            <a:off x="6445786" y="3104069"/>
            <a:ext cx="1499244" cy="76944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1.6</a:t>
            </a:r>
          </a:p>
          <a:p>
            <a:pPr algn="ctr"/>
            <a:r>
              <a:rPr lang="es-ES" sz="2000" dirty="0"/>
              <a:t>(0.63 – 4.23)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3D76E0B-A797-C920-37AC-5BB4A633F5E9}"/>
              </a:ext>
            </a:extLst>
          </p:cNvPr>
          <p:cNvSpPr txBox="1"/>
          <p:nvPr/>
        </p:nvSpPr>
        <p:spPr>
          <a:xfrm>
            <a:off x="6433326" y="5547075"/>
            <a:ext cx="1546179" cy="76944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2.4</a:t>
            </a:r>
          </a:p>
          <a:p>
            <a:pPr algn="ctr"/>
            <a:r>
              <a:rPr lang="es-ES" sz="2000" dirty="0"/>
              <a:t>(1.14 – 5.12)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82DF19-4308-F10F-4609-D5A04B40829A}"/>
              </a:ext>
            </a:extLst>
          </p:cNvPr>
          <p:cNvSpPr txBox="1"/>
          <p:nvPr/>
        </p:nvSpPr>
        <p:spPr>
          <a:xfrm>
            <a:off x="6510748" y="7946550"/>
            <a:ext cx="1460499" cy="76944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1.5</a:t>
            </a:r>
            <a:endParaRPr lang="es-ES" sz="2000" b="1" dirty="0"/>
          </a:p>
          <a:p>
            <a:pPr algn="ctr"/>
            <a:r>
              <a:rPr lang="es-ES" sz="2000" dirty="0"/>
              <a:t>(0.71 – 3.1)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5805D2C-2485-E6FA-1F4A-DD63BC05A6CD}"/>
              </a:ext>
            </a:extLst>
          </p:cNvPr>
          <p:cNvSpPr txBox="1"/>
          <p:nvPr/>
        </p:nvSpPr>
        <p:spPr>
          <a:xfrm>
            <a:off x="6428199" y="10348299"/>
            <a:ext cx="1516831" cy="76944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1.0</a:t>
            </a:r>
            <a:endParaRPr lang="es-ES" sz="2000" b="1" dirty="0"/>
          </a:p>
          <a:p>
            <a:pPr algn="ctr"/>
            <a:r>
              <a:rPr lang="es-ES" sz="2000" dirty="0"/>
              <a:t>(0.63 – 1.48)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05F76E5-E996-C921-5FB0-DF25FACA5D07}"/>
              </a:ext>
            </a:extLst>
          </p:cNvPr>
          <p:cNvSpPr txBox="1"/>
          <p:nvPr/>
        </p:nvSpPr>
        <p:spPr>
          <a:xfrm>
            <a:off x="6548362" y="2101675"/>
            <a:ext cx="1332839" cy="400110"/>
          </a:xfrm>
          <a:prstGeom prst="rect">
            <a:avLst/>
          </a:prstGeom>
          <a:solidFill>
            <a:srgbClr val="CCCCCC"/>
          </a:solidFill>
        </p:spPr>
        <p:txBody>
          <a:bodyPr wrap="square" rtlCol="0">
            <a:spAutoFit/>
          </a:bodyPr>
          <a:lstStyle/>
          <a:p>
            <a:r>
              <a:rPr lang="es-ES" sz="2000" dirty="0"/>
              <a:t>Reference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30059F0-F6A5-81F8-645D-35B46125CC2D}"/>
              </a:ext>
            </a:extLst>
          </p:cNvPr>
          <p:cNvSpPr txBox="1"/>
          <p:nvPr/>
        </p:nvSpPr>
        <p:spPr>
          <a:xfrm>
            <a:off x="6433326" y="4316786"/>
            <a:ext cx="1519962" cy="769441"/>
          </a:xfrm>
          <a:prstGeom prst="rect">
            <a:avLst/>
          </a:prstGeom>
          <a:solidFill>
            <a:srgbClr val="CC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1.6</a:t>
            </a:r>
          </a:p>
          <a:p>
            <a:pPr algn="ctr"/>
            <a:r>
              <a:rPr lang="es-ES" sz="2000" dirty="0"/>
              <a:t>(0.98 – 2.51)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F762FBD-29CE-EFDA-26E6-7ECBABA43F8A}"/>
              </a:ext>
            </a:extLst>
          </p:cNvPr>
          <p:cNvSpPr txBox="1"/>
          <p:nvPr/>
        </p:nvSpPr>
        <p:spPr>
          <a:xfrm>
            <a:off x="6346341" y="6713734"/>
            <a:ext cx="1718852" cy="769441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2.7</a:t>
            </a:r>
            <a:endParaRPr lang="es-ES" sz="2000" b="1" dirty="0"/>
          </a:p>
          <a:p>
            <a:pPr algn="ctr"/>
            <a:r>
              <a:rPr lang="es-ES" sz="2000" dirty="0"/>
              <a:t>(1.62 – 4.57)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8BE2FD5-05A1-245D-3DCC-E56FB0562346}"/>
              </a:ext>
            </a:extLst>
          </p:cNvPr>
          <p:cNvSpPr txBox="1"/>
          <p:nvPr/>
        </p:nvSpPr>
        <p:spPr>
          <a:xfrm>
            <a:off x="4260070" y="928383"/>
            <a:ext cx="1460499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n=34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B766D60-AD40-6CD7-D005-3C3EF101ED94}"/>
              </a:ext>
            </a:extLst>
          </p:cNvPr>
          <p:cNvSpPr txBox="1"/>
          <p:nvPr/>
        </p:nvSpPr>
        <p:spPr>
          <a:xfrm>
            <a:off x="4082270" y="3204325"/>
            <a:ext cx="1816100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AML after MDS</a:t>
            </a:r>
          </a:p>
          <a:p>
            <a:pPr algn="ctr"/>
            <a:r>
              <a:rPr lang="es-ES" sz="2000" dirty="0"/>
              <a:t>n=5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F074CF6-8AD1-85B6-A65E-B0C644185046}"/>
              </a:ext>
            </a:extLst>
          </p:cNvPr>
          <p:cNvSpPr txBox="1"/>
          <p:nvPr/>
        </p:nvSpPr>
        <p:spPr>
          <a:xfrm>
            <a:off x="4104252" y="8170279"/>
            <a:ext cx="18161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n=10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972931D-D0D5-9E9C-1D41-15CB5405D52E}"/>
              </a:ext>
            </a:extLst>
          </p:cNvPr>
          <p:cNvSpPr txBox="1"/>
          <p:nvPr/>
        </p:nvSpPr>
        <p:spPr>
          <a:xfrm>
            <a:off x="4045438" y="5762557"/>
            <a:ext cx="18161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n=9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4E1EDB8-8D1A-FBB3-196A-BAB201E5A820}"/>
              </a:ext>
            </a:extLst>
          </p:cNvPr>
          <p:cNvSpPr txBox="1"/>
          <p:nvPr/>
        </p:nvSpPr>
        <p:spPr>
          <a:xfrm>
            <a:off x="4046206" y="1974297"/>
            <a:ext cx="1816100" cy="707886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De novo AML</a:t>
            </a:r>
          </a:p>
          <a:p>
            <a:pPr algn="ctr"/>
            <a:r>
              <a:rPr lang="es-ES" sz="2000" dirty="0"/>
              <a:t>n=117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DD97928-7060-C4C6-1E05-A78C0911C62E}"/>
              </a:ext>
            </a:extLst>
          </p:cNvPr>
          <p:cNvSpPr txBox="1"/>
          <p:nvPr/>
        </p:nvSpPr>
        <p:spPr>
          <a:xfrm>
            <a:off x="4033711" y="4373725"/>
            <a:ext cx="1913216" cy="707886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Therapy-</a:t>
            </a:r>
            <a:r>
              <a:rPr lang="es-ES" sz="2000" b="1" dirty="0" err="1"/>
              <a:t>related</a:t>
            </a:r>
            <a:endParaRPr lang="es-ES" sz="2000" b="1" dirty="0"/>
          </a:p>
          <a:p>
            <a:pPr algn="ctr"/>
            <a:r>
              <a:rPr lang="es-ES" sz="2000" dirty="0"/>
              <a:t>n=34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E6B7B62-24E9-A094-27BD-D55706CB8408}"/>
              </a:ext>
            </a:extLst>
          </p:cNvPr>
          <p:cNvSpPr txBox="1"/>
          <p:nvPr/>
        </p:nvSpPr>
        <p:spPr>
          <a:xfrm>
            <a:off x="4082270" y="10488194"/>
            <a:ext cx="1913216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n=76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3C041A0-BD9C-7311-4977-1B56521A9751}"/>
              </a:ext>
            </a:extLst>
          </p:cNvPr>
          <p:cNvSpPr txBox="1"/>
          <p:nvPr/>
        </p:nvSpPr>
        <p:spPr>
          <a:xfrm>
            <a:off x="4029207" y="6881175"/>
            <a:ext cx="1816100" cy="40011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n=34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4B5DD1F2-C63B-CDD3-13A6-810AF1907744}"/>
              </a:ext>
            </a:extLst>
          </p:cNvPr>
          <p:cNvSpPr txBox="1"/>
          <p:nvPr/>
        </p:nvSpPr>
        <p:spPr>
          <a:xfrm>
            <a:off x="14514600" y="8106307"/>
            <a:ext cx="797381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0.299</a:t>
            </a:r>
            <a:endParaRPr lang="es-ES" sz="2000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425DD06-60B4-F3BF-39E5-23AEA90CC136}"/>
              </a:ext>
            </a:extLst>
          </p:cNvPr>
          <p:cNvSpPr txBox="1"/>
          <p:nvPr/>
        </p:nvSpPr>
        <p:spPr>
          <a:xfrm>
            <a:off x="14507294" y="5700203"/>
            <a:ext cx="90805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0.022</a:t>
            </a:r>
            <a:endParaRPr lang="es-ES" sz="2000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45A81E0D-C7D8-751D-0F3C-B7574EB8494F}"/>
              </a:ext>
            </a:extLst>
          </p:cNvPr>
          <p:cNvSpPr txBox="1"/>
          <p:nvPr/>
        </p:nvSpPr>
        <p:spPr>
          <a:xfrm>
            <a:off x="14502476" y="3337705"/>
            <a:ext cx="80711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0.313</a:t>
            </a:r>
            <a:endParaRPr lang="es-ES" sz="2000" dirty="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3D5E6583-6770-26E7-8458-C4797DE82E97}"/>
              </a:ext>
            </a:extLst>
          </p:cNvPr>
          <p:cNvSpPr/>
          <p:nvPr/>
        </p:nvSpPr>
        <p:spPr>
          <a:xfrm>
            <a:off x="13588484" y="852010"/>
            <a:ext cx="739904" cy="6250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BCC97CE2-48FA-0DC6-6E77-03956509FE78}"/>
              </a:ext>
            </a:extLst>
          </p:cNvPr>
          <p:cNvSpPr txBox="1"/>
          <p:nvPr/>
        </p:nvSpPr>
        <p:spPr>
          <a:xfrm>
            <a:off x="14413990" y="6934081"/>
            <a:ext cx="1050623" cy="40011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&lt;0.001</a:t>
            </a:r>
            <a:endParaRPr lang="es-ES" sz="2000" dirty="0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E358686B-C875-7160-C9AB-A5FB7845532E}"/>
              </a:ext>
            </a:extLst>
          </p:cNvPr>
          <p:cNvSpPr txBox="1"/>
          <p:nvPr/>
        </p:nvSpPr>
        <p:spPr>
          <a:xfrm>
            <a:off x="14462116" y="4515947"/>
            <a:ext cx="1010574" cy="400110"/>
          </a:xfrm>
          <a:prstGeom prst="rect">
            <a:avLst/>
          </a:prstGeom>
          <a:solidFill>
            <a:srgbClr val="CC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0.063</a:t>
            </a:r>
            <a:endParaRPr lang="es-ES" sz="2000" dirty="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DD5732D0-10F9-E913-4D37-5B2241B19FF0}"/>
              </a:ext>
            </a:extLst>
          </p:cNvPr>
          <p:cNvSpPr txBox="1"/>
          <p:nvPr/>
        </p:nvSpPr>
        <p:spPr>
          <a:xfrm>
            <a:off x="14446923" y="893090"/>
            <a:ext cx="96286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0.037</a:t>
            </a:r>
            <a:endParaRPr lang="es-ES" sz="2000" dirty="0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5E49845C-2FB1-C80D-C1DF-4B7548FC9F05}"/>
              </a:ext>
            </a:extLst>
          </p:cNvPr>
          <p:cNvSpPr txBox="1"/>
          <p:nvPr/>
        </p:nvSpPr>
        <p:spPr>
          <a:xfrm>
            <a:off x="1760088" y="9142481"/>
            <a:ext cx="1816100" cy="707886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 err="1"/>
              <a:t>Complex</a:t>
            </a:r>
            <a:r>
              <a:rPr lang="es-ES" sz="2000" b="1" dirty="0"/>
              <a:t> </a:t>
            </a:r>
            <a:r>
              <a:rPr lang="es-ES" sz="2000" b="1" dirty="0" err="1"/>
              <a:t>aberrations</a:t>
            </a:r>
            <a:endParaRPr lang="es-ES" sz="2000" b="1" dirty="0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2994D0FA-66C2-776F-D5EB-C5A3EEFA70DE}"/>
              </a:ext>
            </a:extLst>
          </p:cNvPr>
          <p:cNvSpPr txBox="1"/>
          <p:nvPr/>
        </p:nvSpPr>
        <p:spPr>
          <a:xfrm>
            <a:off x="4108094" y="9299099"/>
            <a:ext cx="1816100" cy="40011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n=25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A0F2677C-A1E4-3016-0D7D-F7A368A8C955}"/>
              </a:ext>
            </a:extLst>
          </p:cNvPr>
          <p:cNvSpPr txBox="1"/>
          <p:nvPr/>
        </p:nvSpPr>
        <p:spPr>
          <a:xfrm>
            <a:off x="6482581" y="9161975"/>
            <a:ext cx="1516831" cy="769441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1.5</a:t>
            </a:r>
            <a:endParaRPr lang="es-ES" sz="2000" b="1" dirty="0"/>
          </a:p>
          <a:p>
            <a:pPr algn="ctr"/>
            <a:r>
              <a:rPr lang="es-ES" sz="2000" dirty="0"/>
              <a:t>(0.89 – 2.66)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02111526-9ABA-302C-40B6-57D82319CF4C}"/>
              </a:ext>
            </a:extLst>
          </p:cNvPr>
          <p:cNvSpPr txBox="1"/>
          <p:nvPr/>
        </p:nvSpPr>
        <p:spPr>
          <a:xfrm>
            <a:off x="14423067" y="9323060"/>
            <a:ext cx="1010574" cy="40011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0.123</a:t>
            </a:r>
            <a:endParaRPr lang="es-ES" sz="2000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DFB06383-9BCC-DEAD-5CA9-F19DC12AFD82}"/>
              </a:ext>
            </a:extLst>
          </p:cNvPr>
          <p:cNvSpPr txBox="1"/>
          <p:nvPr/>
        </p:nvSpPr>
        <p:spPr>
          <a:xfrm>
            <a:off x="14510383" y="10524420"/>
            <a:ext cx="90805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0.888</a:t>
            </a:r>
            <a:endParaRPr lang="es-ES" sz="20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8D73BAA-B785-7C80-C260-A6C45E13B64D}"/>
              </a:ext>
            </a:extLst>
          </p:cNvPr>
          <p:cNvSpPr txBox="1"/>
          <p:nvPr/>
        </p:nvSpPr>
        <p:spPr>
          <a:xfrm>
            <a:off x="1689100" y="10544925"/>
            <a:ext cx="2641600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/>
              <a:t>t(9;11)(p21.3;q23.3)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4FDD6A2-4EE3-694F-0F53-C6E09C73A6A1}"/>
              </a:ext>
            </a:extLst>
          </p:cNvPr>
          <p:cNvSpPr txBox="1"/>
          <p:nvPr/>
        </p:nvSpPr>
        <p:spPr>
          <a:xfrm>
            <a:off x="4104252" y="11683466"/>
            <a:ext cx="1913216" cy="40011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n=46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7EFFBE5-496B-D15C-A078-6B06C65DB953}"/>
              </a:ext>
            </a:extLst>
          </p:cNvPr>
          <p:cNvSpPr txBox="1"/>
          <p:nvPr/>
        </p:nvSpPr>
        <p:spPr>
          <a:xfrm>
            <a:off x="1760088" y="11683020"/>
            <a:ext cx="2004448" cy="40011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Allo-HSCT in CR1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D9C93F8-6DBC-AD4C-FF21-25AC4C951E24}"/>
              </a:ext>
            </a:extLst>
          </p:cNvPr>
          <p:cNvSpPr txBox="1"/>
          <p:nvPr/>
        </p:nvSpPr>
        <p:spPr>
          <a:xfrm>
            <a:off x="6548362" y="11498354"/>
            <a:ext cx="1363418" cy="769441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0.7</a:t>
            </a:r>
            <a:endParaRPr lang="es-ES" sz="2000" b="1" dirty="0"/>
          </a:p>
          <a:p>
            <a:pPr algn="ctr"/>
            <a:r>
              <a:rPr lang="es-ES" sz="2000" dirty="0"/>
              <a:t>(0.6 – 0.83)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DC92347-CD0E-72E1-7F38-B800CBB8E739}"/>
              </a:ext>
            </a:extLst>
          </p:cNvPr>
          <p:cNvSpPr txBox="1"/>
          <p:nvPr/>
        </p:nvSpPr>
        <p:spPr>
          <a:xfrm>
            <a:off x="14413990" y="11683020"/>
            <a:ext cx="1010574" cy="40011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&lt;0.001</a:t>
            </a:r>
            <a:endParaRPr lang="es-ES" sz="200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8DFDB095-DE42-28E2-E63D-0E502D0A78D5}"/>
              </a:ext>
            </a:extLst>
          </p:cNvPr>
          <p:cNvSpPr/>
          <p:nvPr/>
        </p:nvSpPr>
        <p:spPr>
          <a:xfrm rot="5400000">
            <a:off x="9611653" y="6090491"/>
            <a:ext cx="12245527" cy="73990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2E9F362-44CF-BB63-064C-6E7EC8C9FC54}"/>
              </a:ext>
            </a:extLst>
          </p:cNvPr>
          <p:cNvSpPr txBox="1"/>
          <p:nvPr/>
        </p:nvSpPr>
        <p:spPr>
          <a:xfrm>
            <a:off x="9425812" y="12718084"/>
            <a:ext cx="372159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sz="2000" dirty="0"/>
              <a:t>1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09CCC2D-B6EF-96FF-D793-E9D3E1E276A3}"/>
              </a:ext>
            </a:extLst>
          </p:cNvPr>
          <p:cNvSpPr txBox="1"/>
          <p:nvPr/>
        </p:nvSpPr>
        <p:spPr>
          <a:xfrm>
            <a:off x="11491135" y="12718084"/>
            <a:ext cx="58076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sz="2000" dirty="0"/>
              <a:t>2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A9D27A9-219A-C176-CA2B-17CA93F4EB41}"/>
              </a:ext>
            </a:extLst>
          </p:cNvPr>
          <p:cNvSpPr txBox="1"/>
          <p:nvPr/>
        </p:nvSpPr>
        <p:spPr>
          <a:xfrm>
            <a:off x="14202132" y="12679538"/>
            <a:ext cx="58076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sz="2000" dirty="0"/>
              <a:t>5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E5C5CA2-174F-A43D-BC12-43A8A75D71E8}"/>
              </a:ext>
            </a:extLst>
          </p:cNvPr>
          <p:cNvSpPr txBox="1"/>
          <p:nvPr/>
        </p:nvSpPr>
        <p:spPr>
          <a:xfrm>
            <a:off x="1689100" y="13099347"/>
            <a:ext cx="13675365" cy="11828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362" b="1" dirty="0"/>
              <a:t>Figure S5</a:t>
            </a:r>
            <a:r>
              <a:rPr lang="es-ES" sz="2362" dirty="0"/>
              <a:t>. </a:t>
            </a:r>
            <a:r>
              <a:rPr lang="en-US" sz="2362" dirty="0"/>
              <a:t>Multivariate Cox regression model for prediction of overall survival in intensively-treated patients with allo-HSCT in CR1 as time-depending variable. HR, hazard ratio; CI, confidence interval; AML, acute myeloid leukemia; MDS, myelodysplastic syndrome.</a:t>
            </a:r>
          </a:p>
        </p:txBody>
      </p:sp>
    </p:spTree>
    <p:extLst>
      <p:ext uri="{BB962C8B-B14F-4D97-AF65-F5344CB8AC3E}">
        <p14:creationId xmlns:p14="http://schemas.microsoft.com/office/powerpoint/2010/main" val="3383628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BF12E87-0930-BEC7-D6EB-2BD98488D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89704" y="1579296"/>
            <a:ext cx="7768614" cy="776861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70B3BF0-B456-A699-A2E3-96AE1032A3E7}"/>
              </a:ext>
            </a:extLst>
          </p:cNvPr>
          <p:cNvSpPr txBox="1"/>
          <p:nvPr/>
        </p:nvSpPr>
        <p:spPr>
          <a:xfrm>
            <a:off x="660884" y="1236163"/>
            <a:ext cx="828030" cy="940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512" b="1" dirty="0"/>
              <a:t>A</a:t>
            </a:r>
            <a:endParaRPr lang="en-US" sz="5512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7726C9A-8B3A-DE66-1B5B-F78B01C8F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368016" y="1579296"/>
            <a:ext cx="7768615" cy="776861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BDF21EB-F2CF-902D-5B5B-5C5378AA6691}"/>
              </a:ext>
            </a:extLst>
          </p:cNvPr>
          <p:cNvSpPr txBox="1"/>
          <p:nvPr/>
        </p:nvSpPr>
        <p:spPr>
          <a:xfrm>
            <a:off x="9247231" y="1236163"/>
            <a:ext cx="828030" cy="940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512" b="1" dirty="0"/>
              <a:t>B</a:t>
            </a:r>
            <a:endParaRPr lang="en-US" sz="5512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B4B195A-B645-C8E4-51BB-B7A685103093}"/>
              </a:ext>
            </a:extLst>
          </p:cNvPr>
          <p:cNvSpPr txBox="1"/>
          <p:nvPr/>
        </p:nvSpPr>
        <p:spPr>
          <a:xfrm>
            <a:off x="475690" y="9746706"/>
            <a:ext cx="16660942" cy="819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62" b="1" dirty="0"/>
              <a:t>Figure S6. </a:t>
            </a:r>
            <a:r>
              <a:rPr lang="es-ES" sz="2362" dirty="0"/>
              <a:t>Comparison of survival </a:t>
            </a:r>
            <a:r>
              <a:rPr lang="es-ES" sz="2362" dirty="0" err="1"/>
              <a:t>outcomes</a:t>
            </a:r>
            <a:r>
              <a:rPr lang="es-ES" sz="2362" dirty="0"/>
              <a:t> </a:t>
            </a:r>
            <a:r>
              <a:rPr lang="es-ES" sz="2362" dirty="0" err="1"/>
              <a:t>between</a:t>
            </a:r>
            <a:r>
              <a:rPr lang="es-ES" sz="2362" dirty="0"/>
              <a:t> t(9;11) and the </a:t>
            </a:r>
            <a:r>
              <a:rPr lang="es-ES" sz="2362" dirty="0" err="1"/>
              <a:t>rest</a:t>
            </a:r>
            <a:r>
              <a:rPr lang="es-ES" sz="2362" dirty="0"/>
              <a:t> of the </a:t>
            </a:r>
            <a:r>
              <a:rPr lang="es-ES" sz="2362" dirty="0" err="1"/>
              <a:t>subset</a:t>
            </a:r>
            <a:r>
              <a:rPr lang="es-ES" sz="2362" dirty="0"/>
              <a:t>, </a:t>
            </a:r>
            <a:r>
              <a:rPr lang="es-ES" sz="2362" dirty="0" err="1"/>
              <a:t>limited</a:t>
            </a:r>
            <a:r>
              <a:rPr lang="es-ES" sz="2362" dirty="0"/>
              <a:t> to patients </a:t>
            </a:r>
            <a:r>
              <a:rPr lang="es-ES" sz="2362" dirty="0" err="1"/>
              <a:t>aged</a:t>
            </a:r>
            <a:r>
              <a:rPr lang="es-ES" sz="2362" dirty="0"/>
              <a:t> &lt;60 years with de novo AML </a:t>
            </a:r>
            <a:r>
              <a:rPr lang="es-ES" sz="2362" dirty="0" err="1"/>
              <a:t>who</a:t>
            </a:r>
            <a:r>
              <a:rPr lang="es-ES" sz="2362" dirty="0"/>
              <a:t> </a:t>
            </a:r>
            <a:r>
              <a:rPr lang="es-ES" sz="2362" dirty="0" err="1"/>
              <a:t>received</a:t>
            </a:r>
            <a:r>
              <a:rPr lang="es-ES" sz="2362" dirty="0"/>
              <a:t> intensive </a:t>
            </a:r>
            <a:r>
              <a:rPr lang="es-ES" sz="2362" dirty="0" err="1"/>
              <a:t>chemotherapy</a:t>
            </a:r>
            <a:r>
              <a:rPr lang="es-ES" sz="2362" dirty="0"/>
              <a:t>: (A) Overall survival, (B) Relapse-free survival.</a:t>
            </a:r>
            <a:endParaRPr lang="en-US" sz="2362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E02491F-B6EA-5035-C1F6-DD6CFEDE5B6F}"/>
              </a:ext>
            </a:extLst>
          </p:cNvPr>
          <p:cNvSpPr/>
          <p:nvPr/>
        </p:nvSpPr>
        <p:spPr>
          <a:xfrm>
            <a:off x="1176397" y="8439871"/>
            <a:ext cx="625033" cy="6250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82C3FC2-596E-C1CD-96A7-5530CC0444C3}"/>
              </a:ext>
            </a:extLst>
          </p:cNvPr>
          <p:cNvSpPr/>
          <p:nvPr/>
        </p:nvSpPr>
        <p:spPr>
          <a:xfrm>
            <a:off x="9653059" y="8418648"/>
            <a:ext cx="625033" cy="6250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E6BABA-F8B3-E362-64B7-1F44E21DAC61}"/>
              </a:ext>
            </a:extLst>
          </p:cNvPr>
          <p:cNvSpPr txBox="1"/>
          <p:nvPr/>
        </p:nvSpPr>
        <p:spPr>
          <a:xfrm>
            <a:off x="1021857" y="8383033"/>
            <a:ext cx="828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86F66"/>
                </a:solidFill>
              </a:rPr>
              <a:t>t(9;11)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A4E089-54DB-88F1-48E0-C1D739B4B385}"/>
              </a:ext>
            </a:extLst>
          </p:cNvPr>
          <p:cNvSpPr txBox="1"/>
          <p:nvPr/>
        </p:nvSpPr>
        <p:spPr>
          <a:xfrm>
            <a:off x="366216" y="8758678"/>
            <a:ext cx="171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BFC4"/>
                </a:solidFill>
              </a:rPr>
              <a:t>Rest of </a:t>
            </a:r>
            <a:r>
              <a:rPr lang="es-ES" sz="1600" b="1" i="1" dirty="0">
                <a:solidFill>
                  <a:srgbClr val="00BFC4"/>
                </a:solidFill>
              </a:rPr>
              <a:t>KMT2A</a:t>
            </a:r>
            <a:r>
              <a:rPr lang="es-ES" sz="1600" b="1" dirty="0">
                <a:solidFill>
                  <a:srgbClr val="00BFC4"/>
                </a:solidFill>
              </a:rPr>
              <a:t>r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C8E71DC-2461-5CE7-BFA1-CF580DA81E83}"/>
              </a:ext>
            </a:extLst>
          </p:cNvPr>
          <p:cNvSpPr txBox="1"/>
          <p:nvPr/>
        </p:nvSpPr>
        <p:spPr>
          <a:xfrm>
            <a:off x="5595785" y="5306097"/>
            <a:ext cx="828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86F66"/>
                </a:solidFill>
              </a:rPr>
              <a:t>t(9;11)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0EDF9D4-A3A4-5DA2-A39C-F433BE090343}"/>
              </a:ext>
            </a:extLst>
          </p:cNvPr>
          <p:cNvSpPr txBox="1"/>
          <p:nvPr/>
        </p:nvSpPr>
        <p:spPr>
          <a:xfrm>
            <a:off x="5497767" y="4738024"/>
            <a:ext cx="171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BFC4"/>
                </a:solidFill>
              </a:rPr>
              <a:t>Rest of </a:t>
            </a:r>
            <a:r>
              <a:rPr lang="es-ES" sz="1600" b="1" i="1" dirty="0">
                <a:solidFill>
                  <a:srgbClr val="00BFC4"/>
                </a:solidFill>
              </a:rPr>
              <a:t>KMT2A</a:t>
            </a:r>
            <a:r>
              <a:rPr lang="es-ES" sz="1600" b="1" dirty="0">
                <a:solidFill>
                  <a:srgbClr val="00BFC4"/>
                </a:solidFill>
              </a:rPr>
              <a:t>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111C68B-F21A-7DE2-37A2-4C000933EFA9}"/>
              </a:ext>
            </a:extLst>
          </p:cNvPr>
          <p:cNvSpPr txBox="1"/>
          <p:nvPr/>
        </p:nvSpPr>
        <p:spPr>
          <a:xfrm>
            <a:off x="12624521" y="5726052"/>
            <a:ext cx="171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BFC4"/>
                </a:solidFill>
              </a:rPr>
              <a:t>Rest of </a:t>
            </a:r>
            <a:r>
              <a:rPr lang="es-ES" sz="1600" b="1" i="1" dirty="0">
                <a:solidFill>
                  <a:srgbClr val="00BFC4"/>
                </a:solidFill>
              </a:rPr>
              <a:t>KMT2A</a:t>
            </a:r>
            <a:r>
              <a:rPr lang="es-ES" sz="1600" b="1" dirty="0">
                <a:solidFill>
                  <a:srgbClr val="00BFC4"/>
                </a:solidFill>
              </a:rPr>
              <a:t>r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00E0631-8158-FF8E-A8FD-E4FB2F5941A1}"/>
              </a:ext>
            </a:extLst>
          </p:cNvPr>
          <p:cNvSpPr txBox="1"/>
          <p:nvPr/>
        </p:nvSpPr>
        <p:spPr>
          <a:xfrm>
            <a:off x="13734857" y="4907301"/>
            <a:ext cx="828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86F66"/>
                </a:solidFill>
              </a:rPr>
              <a:t>t(9;11)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84C4CF4-140F-92F6-E1AB-DA2705E9FBE7}"/>
              </a:ext>
            </a:extLst>
          </p:cNvPr>
          <p:cNvSpPr txBox="1"/>
          <p:nvPr/>
        </p:nvSpPr>
        <p:spPr>
          <a:xfrm>
            <a:off x="9604483" y="8354096"/>
            <a:ext cx="828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86F66"/>
                </a:solidFill>
              </a:rPr>
              <a:t>t(9;11)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CCCDC95-773A-3AD5-2F81-3093195BD260}"/>
              </a:ext>
            </a:extLst>
          </p:cNvPr>
          <p:cNvSpPr txBox="1"/>
          <p:nvPr/>
        </p:nvSpPr>
        <p:spPr>
          <a:xfrm>
            <a:off x="8910976" y="8782803"/>
            <a:ext cx="171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BFC4"/>
                </a:solidFill>
              </a:rPr>
              <a:t>Rest of </a:t>
            </a:r>
            <a:r>
              <a:rPr lang="es-ES" sz="1600" b="1" i="1" dirty="0">
                <a:solidFill>
                  <a:srgbClr val="00BFC4"/>
                </a:solidFill>
              </a:rPr>
              <a:t>KMT2A</a:t>
            </a:r>
            <a:r>
              <a:rPr lang="es-ES" sz="1600" b="1" dirty="0">
                <a:solidFill>
                  <a:srgbClr val="00BFC4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924717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BF12E87-0930-BEC7-D6EB-2BD98488D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89704" y="1579296"/>
            <a:ext cx="7768614" cy="776861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70B3BF0-B456-A699-A2E3-96AE1032A3E7}"/>
              </a:ext>
            </a:extLst>
          </p:cNvPr>
          <p:cNvSpPr txBox="1"/>
          <p:nvPr/>
        </p:nvSpPr>
        <p:spPr>
          <a:xfrm>
            <a:off x="660884" y="1236163"/>
            <a:ext cx="828030" cy="940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512" b="1" dirty="0"/>
              <a:t>A</a:t>
            </a:r>
            <a:endParaRPr lang="en-US" sz="5512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7726C9A-8B3A-DE66-1B5B-F78B01C8F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368016" y="1579296"/>
            <a:ext cx="7768615" cy="776861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BDF21EB-F2CF-902D-5B5B-5C5378AA6691}"/>
              </a:ext>
            </a:extLst>
          </p:cNvPr>
          <p:cNvSpPr txBox="1"/>
          <p:nvPr/>
        </p:nvSpPr>
        <p:spPr>
          <a:xfrm>
            <a:off x="9247231" y="1236163"/>
            <a:ext cx="828030" cy="940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512" b="1" dirty="0"/>
              <a:t>B</a:t>
            </a:r>
            <a:endParaRPr lang="en-US" sz="5512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B4B195A-B645-C8E4-51BB-B7A685103093}"/>
              </a:ext>
            </a:extLst>
          </p:cNvPr>
          <p:cNvSpPr txBox="1"/>
          <p:nvPr/>
        </p:nvSpPr>
        <p:spPr>
          <a:xfrm>
            <a:off x="475690" y="9746706"/>
            <a:ext cx="16660942" cy="118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62" b="1" dirty="0"/>
              <a:t>Figure S7. </a:t>
            </a:r>
            <a:r>
              <a:rPr lang="es-ES" sz="2362" dirty="0"/>
              <a:t>Comparison of survival </a:t>
            </a:r>
            <a:r>
              <a:rPr lang="es-ES" sz="2362" dirty="0" err="1"/>
              <a:t>outcomes</a:t>
            </a:r>
            <a:r>
              <a:rPr lang="es-ES" sz="2362" dirty="0"/>
              <a:t> </a:t>
            </a:r>
            <a:r>
              <a:rPr lang="es-ES" sz="2362" dirty="0" err="1"/>
              <a:t>between</a:t>
            </a:r>
            <a:r>
              <a:rPr lang="es-ES" sz="2362" dirty="0"/>
              <a:t> </a:t>
            </a:r>
            <a:r>
              <a:rPr lang="es-ES" sz="2362" dirty="0" err="1"/>
              <a:t>isolated</a:t>
            </a:r>
            <a:r>
              <a:rPr lang="es-ES" sz="2362" dirty="0"/>
              <a:t> </a:t>
            </a:r>
            <a:r>
              <a:rPr lang="es-ES" sz="2362" dirty="0" err="1"/>
              <a:t>trisomy</a:t>
            </a:r>
            <a:r>
              <a:rPr lang="es-ES" sz="2362" dirty="0"/>
              <a:t> as the only </a:t>
            </a:r>
            <a:r>
              <a:rPr lang="es-ES" sz="2362" dirty="0" err="1"/>
              <a:t>additional</a:t>
            </a:r>
            <a:r>
              <a:rPr lang="es-ES" sz="2362" dirty="0"/>
              <a:t> </a:t>
            </a:r>
            <a:r>
              <a:rPr lang="es-ES" sz="2362" dirty="0" err="1"/>
              <a:t>cytogenetic</a:t>
            </a:r>
            <a:r>
              <a:rPr lang="es-ES" sz="2362" dirty="0"/>
              <a:t> </a:t>
            </a:r>
            <a:r>
              <a:rPr lang="es-ES" sz="2362" dirty="0" err="1"/>
              <a:t>aberration</a:t>
            </a:r>
            <a:r>
              <a:rPr lang="es-ES" sz="2362" dirty="0"/>
              <a:t> (</a:t>
            </a:r>
            <a:r>
              <a:rPr lang="es-ES" sz="2362" dirty="0" err="1"/>
              <a:t>apart</a:t>
            </a:r>
            <a:r>
              <a:rPr lang="es-ES" sz="2362" dirty="0"/>
              <a:t> </a:t>
            </a:r>
            <a:r>
              <a:rPr lang="es-ES" sz="2362" dirty="0" err="1"/>
              <a:t>from</a:t>
            </a:r>
            <a:r>
              <a:rPr lang="es-ES" sz="2362" dirty="0"/>
              <a:t> </a:t>
            </a:r>
            <a:r>
              <a:rPr lang="es-ES" sz="2362" i="1" dirty="0"/>
              <a:t>KMT2A</a:t>
            </a:r>
            <a:r>
              <a:rPr lang="es-ES" sz="2362" dirty="0"/>
              <a:t>r) and the </a:t>
            </a:r>
            <a:r>
              <a:rPr lang="es-ES" sz="2362" dirty="0" err="1"/>
              <a:t>rest</a:t>
            </a:r>
            <a:r>
              <a:rPr lang="es-ES" sz="2362" dirty="0"/>
              <a:t> of the </a:t>
            </a:r>
            <a:r>
              <a:rPr lang="es-ES" sz="2362" dirty="0" err="1"/>
              <a:t>subset</a:t>
            </a:r>
            <a:r>
              <a:rPr lang="es-ES" sz="2362" dirty="0"/>
              <a:t>, </a:t>
            </a:r>
            <a:r>
              <a:rPr lang="es-ES" sz="2362" dirty="0" err="1"/>
              <a:t>limited</a:t>
            </a:r>
            <a:r>
              <a:rPr lang="es-ES" sz="2362" dirty="0"/>
              <a:t> to patients </a:t>
            </a:r>
            <a:r>
              <a:rPr lang="es-ES" sz="2362" dirty="0" err="1"/>
              <a:t>aged</a:t>
            </a:r>
            <a:r>
              <a:rPr lang="es-ES" sz="2362" dirty="0"/>
              <a:t> &lt;60 years with de novo AML </a:t>
            </a:r>
            <a:r>
              <a:rPr lang="es-ES" sz="2362" dirty="0" err="1"/>
              <a:t>who</a:t>
            </a:r>
            <a:r>
              <a:rPr lang="es-ES" sz="2362" dirty="0"/>
              <a:t> </a:t>
            </a:r>
            <a:r>
              <a:rPr lang="es-ES" sz="2362" dirty="0" err="1"/>
              <a:t>received</a:t>
            </a:r>
            <a:r>
              <a:rPr lang="es-ES" sz="2362" dirty="0"/>
              <a:t> intensive </a:t>
            </a:r>
            <a:r>
              <a:rPr lang="es-ES" sz="2362" dirty="0" err="1"/>
              <a:t>chemotherapy</a:t>
            </a:r>
            <a:r>
              <a:rPr lang="es-ES" sz="2362" dirty="0"/>
              <a:t>: (A) Overall survival, (B) Relapse-free survival.</a:t>
            </a:r>
            <a:endParaRPr lang="en-US" sz="2362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E02491F-B6EA-5035-C1F6-DD6CFEDE5B6F}"/>
              </a:ext>
            </a:extLst>
          </p:cNvPr>
          <p:cNvSpPr/>
          <p:nvPr/>
        </p:nvSpPr>
        <p:spPr>
          <a:xfrm>
            <a:off x="1176397" y="8439871"/>
            <a:ext cx="625033" cy="6250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82C3FC2-596E-C1CD-96A7-5530CC0444C3}"/>
              </a:ext>
            </a:extLst>
          </p:cNvPr>
          <p:cNvSpPr/>
          <p:nvPr/>
        </p:nvSpPr>
        <p:spPr>
          <a:xfrm>
            <a:off x="9653059" y="8418648"/>
            <a:ext cx="625033" cy="6250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A4E089-54DB-88F1-48E0-C1D739B4B385}"/>
              </a:ext>
            </a:extLst>
          </p:cNvPr>
          <p:cNvSpPr txBox="1"/>
          <p:nvPr/>
        </p:nvSpPr>
        <p:spPr>
          <a:xfrm>
            <a:off x="475690" y="8758397"/>
            <a:ext cx="171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BFC4"/>
                </a:solidFill>
              </a:rPr>
              <a:t>Rest of </a:t>
            </a:r>
            <a:r>
              <a:rPr lang="es-ES" sz="1600" b="1" dirty="0" err="1">
                <a:solidFill>
                  <a:srgbClr val="00BFC4"/>
                </a:solidFill>
              </a:rPr>
              <a:t>subset</a:t>
            </a:r>
            <a:endParaRPr lang="es-ES" sz="1600" b="1" dirty="0">
              <a:solidFill>
                <a:srgbClr val="00BFC4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C8E71DC-2461-5CE7-BFA1-CF580DA81E83}"/>
              </a:ext>
            </a:extLst>
          </p:cNvPr>
          <p:cNvSpPr txBox="1"/>
          <p:nvPr/>
        </p:nvSpPr>
        <p:spPr>
          <a:xfrm>
            <a:off x="4773981" y="3024107"/>
            <a:ext cx="1950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>
                <a:solidFill>
                  <a:srgbClr val="F86F66"/>
                </a:solidFill>
              </a:rPr>
              <a:t>Isolated</a:t>
            </a:r>
            <a:r>
              <a:rPr lang="es-ES" sz="1600" b="1" dirty="0">
                <a:solidFill>
                  <a:srgbClr val="F86F66"/>
                </a:solidFill>
              </a:rPr>
              <a:t> </a:t>
            </a:r>
            <a:r>
              <a:rPr lang="es-ES" sz="1600" b="1" dirty="0" err="1">
                <a:solidFill>
                  <a:srgbClr val="F86F66"/>
                </a:solidFill>
              </a:rPr>
              <a:t>trisomy</a:t>
            </a:r>
            <a:r>
              <a:rPr lang="es-ES" sz="1600" b="1" dirty="0">
                <a:solidFill>
                  <a:srgbClr val="F86F66"/>
                </a:solidFill>
              </a:rPr>
              <a:t> 8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0EDF9D4-A3A4-5DA2-A39C-F433BE090343}"/>
              </a:ext>
            </a:extLst>
          </p:cNvPr>
          <p:cNvSpPr txBox="1"/>
          <p:nvPr/>
        </p:nvSpPr>
        <p:spPr>
          <a:xfrm>
            <a:off x="5370445" y="4907301"/>
            <a:ext cx="171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BFC4"/>
                </a:solidFill>
              </a:rPr>
              <a:t>Rest of </a:t>
            </a:r>
            <a:r>
              <a:rPr lang="es-ES" sz="1600" b="1" dirty="0" err="1">
                <a:solidFill>
                  <a:srgbClr val="00BFC4"/>
                </a:solidFill>
              </a:rPr>
              <a:t>subset</a:t>
            </a:r>
            <a:endParaRPr lang="es-ES" sz="1600" b="1" dirty="0">
              <a:solidFill>
                <a:srgbClr val="00BFC4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7175BAA-CFCE-B473-4FAC-83CDF18A909A}"/>
              </a:ext>
            </a:extLst>
          </p:cNvPr>
          <p:cNvSpPr txBox="1"/>
          <p:nvPr/>
        </p:nvSpPr>
        <p:spPr>
          <a:xfrm>
            <a:off x="637046" y="8215612"/>
            <a:ext cx="1308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>
                <a:solidFill>
                  <a:srgbClr val="F86F66"/>
                </a:solidFill>
              </a:rPr>
              <a:t>Isolated</a:t>
            </a:r>
            <a:r>
              <a:rPr lang="es-ES" sz="1600" b="1" dirty="0">
                <a:solidFill>
                  <a:srgbClr val="F86F66"/>
                </a:solidFill>
              </a:rPr>
              <a:t> </a:t>
            </a:r>
            <a:r>
              <a:rPr lang="es-ES" sz="1600" b="1" dirty="0" err="1">
                <a:solidFill>
                  <a:srgbClr val="F86F66"/>
                </a:solidFill>
              </a:rPr>
              <a:t>trisomy</a:t>
            </a:r>
            <a:r>
              <a:rPr lang="es-ES" sz="1600" b="1" dirty="0">
                <a:solidFill>
                  <a:srgbClr val="F86F66"/>
                </a:solidFill>
              </a:rPr>
              <a:t> 8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0204DB3-0535-46BA-B279-FBAF991D3092}"/>
              </a:ext>
            </a:extLst>
          </p:cNvPr>
          <p:cNvSpPr txBox="1"/>
          <p:nvPr/>
        </p:nvSpPr>
        <p:spPr>
          <a:xfrm>
            <a:off x="13121257" y="2771393"/>
            <a:ext cx="1950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>
                <a:solidFill>
                  <a:srgbClr val="F86F66"/>
                </a:solidFill>
              </a:rPr>
              <a:t>Isolated</a:t>
            </a:r>
            <a:r>
              <a:rPr lang="es-ES" sz="1600" b="1" dirty="0">
                <a:solidFill>
                  <a:srgbClr val="F86F66"/>
                </a:solidFill>
              </a:rPr>
              <a:t> </a:t>
            </a:r>
            <a:r>
              <a:rPr lang="es-ES" sz="1600" b="1" dirty="0" err="1">
                <a:solidFill>
                  <a:srgbClr val="F86F66"/>
                </a:solidFill>
              </a:rPr>
              <a:t>trisomy</a:t>
            </a:r>
            <a:r>
              <a:rPr lang="es-ES" sz="1600" b="1" dirty="0">
                <a:solidFill>
                  <a:srgbClr val="F86F66"/>
                </a:solidFill>
              </a:rPr>
              <a:t> 8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1942C4D-9953-14CB-6579-3BC27160DD7A}"/>
              </a:ext>
            </a:extLst>
          </p:cNvPr>
          <p:cNvSpPr txBox="1"/>
          <p:nvPr/>
        </p:nvSpPr>
        <p:spPr>
          <a:xfrm>
            <a:off x="13601974" y="5463603"/>
            <a:ext cx="171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BFC4"/>
                </a:solidFill>
              </a:rPr>
              <a:t>Rest of </a:t>
            </a:r>
            <a:r>
              <a:rPr lang="es-ES" sz="1600" b="1" dirty="0" err="1">
                <a:solidFill>
                  <a:srgbClr val="00BFC4"/>
                </a:solidFill>
              </a:rPr>
              <a:t>subset</a:t>
            </a:r>
            <a:endParaRPr lang="es-ES" sz="1600" b="1" dirty="0">
              <a:solidFill>
                <a:srgbClr val="00BFC4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D5E28B7-7E85-112A-9118-7D865252CB8F}"/>
              </a:ext>
            </a:extLst>
          </p:cNvPr>
          <p:cNvSpPr txBox="1"/>
          <p:nvPr/>
        </p:nvSpPr>
        <p:spPr>
          <a:xfrm>
            <a:off x="9209318" y="8215611"/>
            <a:ext cx="1308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>
                <a:solidFill>
                  <a:srgbClr val="F86F66"/>
                </a:solidFill>
              </a:rPr>
              <a:t>Isolated</a:t>
            </a:r>
            <a:r>
              <a:rPr lang="es-ES" sz="1600" b="1" dirty="0">
                <a:solidFill>
                  <a:srgbClr val="F86F66"/>
                </a:solidFill>
              </a:rPr>
              <a:t> </a:t>
            </a:r>
            <a:r>
              <a:rPr lang="es-ES" sz="1600" b="1" dirty="0" err="1">
                <a:solidFill>
                  <a:srgbClr val="F86F66"/>
                </a:solidFill>
              </a:rPr>
              <a:t>trisomy</a:t>
            </a:r>
            <a:r>
              <a:rPr lang="es-ES" sz="1600" b="1" dirty="0">
                <a:solidFill>
                  <a:srgbClr val="F86F66"/>
                </a:solidFill>
              </a:rPr>
              <a:t> 8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368102B-3247-D5A5-D505-B559DFCCB371}"/>
              </a:ext>
            </a:extLst>
          </p:cNvPr>
          <p:cNvSpPr txBox="1"/>
          <p:nvPr/>
        </p:nvSpPr>
        <p:spPr>
          <a:xfrm>
            <a:off x="9008161" y="8795050"/>
            <a:ext cx="171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BFC4"/>
                </a:solidFill>
              </a:rPr>
              <a:t>Rest of </a:t>
            </a:r>
            <a:r>
              <a:rPr lang="es-ES" sz="1600" b="1" dirty="0" err="1">
                <a:solidFill>
                  <a:srgbClr val="00BFC4"/>
                </a:solidFill>
              </a:rPr>
              <a:t>subset</a:t>
            </a:r>
            <a:endParaRPr lang="es-ES" sz="1600" b="1" dirty="0">
              <a:solidFill>
                <a:srgbClr val="00BF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090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17882</TotalTime>
  <Words>1526</Words>
  <Application>Microsoft Office PowerPoint</Application>
  <PresentationFormat>Personalizado</PresentationFormat>
  <Paragraphs>195</Paragraphs>
  <Slides>19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Hernández</dc:creator>
  <cp:lastModifiedBy>Alberto Hernández</cp:lastModifiedBy>
  <cp:revision>73</cp:revision>
  <dcterms:created xsi:type="dcterms:W3CDTF">2023-03-13T12:12:20Z</dcterms:created>
  <dcterms:modified xsi:type="dcterms:W3CDTF">2024-06-17T22:38:22Z</dcterms:modified>
</cp:coreProperties>
</file>